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5143500" cx="9144000"/>
  <p:notesSz cx="6858000" cy="9144000"/>
  <p:embeddedFontLst>
    <p:embeddedFont>
      <p:font typeface="Permanent Marker"/>
      <p:regular r:id="rId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5" roundtripDataSignature="AMtx7mjLnKn9UKINST8lpC5dLTPRp6N+r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customschemas.google.com/relationships/presentationmetadata" Target="metadata"/><Relationship Id="rId14" Type="http://schemas.openxmlformats.org/officeDocument/2006/relationships/font" Target="fonts/PermanentMarker-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 name="Google Shape;5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 name="Google Shape;6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 name="Google Shape;7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1"/>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2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2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47" name="Google Shape;47;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1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1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6" name="Google Shape;16;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1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9" name="Google Shape;19;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1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3" name="Google Shape;23;p1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4" name="Google Shape;24;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1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1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1" name="Google Shape;31;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1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40" name="Google Shape;40;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43" name="Google Shape;43;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a"/>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jpg"/><Relationship Id="rId4" Type="http://schemas.openxmlformats.org/officeDocument/2006/relationships/image" Target="../media/image4.png"/><Relationship Id="rId5" Type="http://schemas.openxmlformats.org/officeDocument/2006/relationships/image" Target="../media/image3.jpg"/><Relationship Id="rId6"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jp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4.jpg"/><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7.jp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53" name="Shape 53"/>
        <p:cNvGrpSpPr/>
        <p:nvPr/>
      </p:nvGrpSpPr>
      <p:grpSpPr>
        <a:xfrm>
          <a:off x="0" y="0"/>
          <a:ext cx="0" cy="0"/>
          <a:chOff x="0" y="0"/>
          <a:chExt cx="0" cy="0"/>
        </a:xfrm>
      </p:grpSpPr>
      <p:sp>
        <p:nvSpPr>
          <p:cNvPr id="54" name="Google Shape;54;p1"/>
          <p:cNvSpPr txBox="1"/>
          <p:nvPr/>
        </p:nvSpPr>
        <p:spPr>
          <a:xfrm>
            <a:off x="1569300" y="194600"/>
            <a:ext cx="6005400" cy="11538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lang="ca" sz="3000">
                <a:solidFill>
                  <a:schemeClr val="dk1"/>
                </a:solidFill>
                <a:latin typeface="Permanent Marker"/>
                <a:ea typeface="Permanent Marker"/>
                <a:cs typeface="Permanent Marker"/>
                <a:sym typeface="Permanent Marker"/>
              </a:rPr>
              <a:t>APRENENT A EMPRENDRE</a:t>
            </a:r>
            <a:endParaRPr b="0" i="0" sz="3000" u="none" cap="none" strike="noStrike">
              <a:solidFill>
                <a:schemeClr val="dk1"/>
              </a:solidFill>
              <a:latin typeface="Permanent Marker"/>
              <a:ea typeface="Permanent Marker"/>
              <a:cs typeface="Permanent Marker"/>
              <a:sym typeface="Permanent Marker"/>
            </a:endParaRPr>
          </a:p>
          <a:p>
            <a:pPr indent="0" lvl="0" marL="0" marR="0" rtl="0" algn="ctr">
              <a:lnSpc>
                <a:spcPct val="115000"/>
              </a:lnSpc>
              <a:spcBef>
                <a:spcPts val="0"/>
              </a:spcBef>
              <a:spcAft>
                <a:spcPts val="0"/>
              </a:spcAft>
              <a:buClr>
                <a:srgbClr val="000000"/>
              </a:buClr>
              <a:buSzPts val="1800"/>
              <a:buFont typeface="Arial"/>
              <a:buNone/>
            </a:pPr>
            <a:r>
              <a:rPr b="0" i="0" lang="ca" sz="1800" u="none" cap="none" strike="noStrike">
                <a:solidFill>
                  <a:schemeClr val="dk1"/>
                </a:solidFill>
                <a:latin typeface="Permanent Marker"/>
                <a:ea typeface="Permanent Marker"/>
                <a:cs typeface="Permanent Marker"/>
                <a:sym typeface="Permanent Marker"/>
              </a:rPr>
              <a:t>PROJECTE DE EMPRENDIMENT 6è PRIMÀRIA</a:t>
            </a:r>
            <a:endParaRPr b="0" i="0" sz="1800" u="none" cap="none" strike="noStrike">
              <a:solidFill>
                <a:schemeClr val="dk1"/>
              </a:solidFill>
              <a:latin typeface="Permanent Marker"/>
              <a:ea typeface="Permanent Marker"/>
              <a:cs typeface="Permanent Marker"/>
              <a:sym typeface="Permanent Marker"/>
            </a:endParaRPr>
          </a:p>
        </p:txBody>
      </p:sp>
      <p:pic>
        <p:nvPicPr>
          <p:cNvPr descr="Aplicacion-Plan-de-empresa.jpg" id="55" name="Google Shape;55;p1"/>
          <p:cNvPicPr preferRelativeResize="0"/>
          <p:nvPr/>
        </p:nvPicPr>
        <p:blipFill rotWithShape="1">
          <a:blip r:embed="rId3">
            <a:alphaModFix/>
          </a:blip>
          <a:srcRect b="0" l="0" r="0" t="0"/>
          <a:stretch/>
        </p:blipFill>
        <p:spPr>
          <a:xfrm>
            <a:off x="2162025" y="1362300"/>
            <a:ext cx="4819938" cy="3490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59" name="Shape 59"/>
        <p:cNvGrpSpPr/>
        <p:nvPr/>
      </p:nvGrpSpPr>
      <p:grpSpPr>
        <a:xfrm>
          <a:off x="0" y="0"/>
          <a:ext cx="0" cy="0"/>
          <a:chOff x="0" y="0"/>
          <a:chExt cx="0" cy="0"/>
        </a:xfrm>
      </p:grpSpPr>
      <p:sp>
        <p:nvSpPr>
          <p:cNvPr id="60" name="Google Shape;60;p2"/>
          <p:cNvSpPr txBox="1"/>
          <p:nvPr/>
        </p:nvSpPr>
        <p:spPr>
          <a:xfrm>
            <a:off x="3072000" y="0"/>
            <a:ext cx="3000000" cy="9732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JUSTIFCACIÓ</a:t>
            </a:r>
            <a:endParaRPr b="0" i="0" sz="3000" u="none" cap="none" strike="noStrike">
              <a:solidFill>
                <a:srgbClr val="000000"/>
              </a:solidFill>
              <a:latin typeface="Permanent Marker"/>
              <a:ea typeface="Permanent Marker"/>
              <a:cs typeface="Permanent Marker"/>
              <a:sym typeface="Permanent Marker"/>
            </a:endParaRPr>
          </a:p>
        </p:txBody>
      </p:sp>
      <p:pic>
        <p:nvPicPr>
          <p:cNvPr descr="EspirituEmprendedor.jpg" id="61" name="Google Shape;61;p2"/>
          <p:cNvPicPr preferRelativeResize="0"/>
          <p:nvPr/>
        </p:nvPicPr>
        <p:blipFill rotWithShape="1">
          <a:blip r:embed="rId3">
            <a:alphaModFix/>
          </a:blip>
          <a:srcRect b="0" l="0" r="0" t="0"/>
          <a:stretch/>
        </p:blipFill>
        <p:spPr>
          <a:xfrm>
            <a:off x="6072000" y="1243013"/>
            <a:ext cx="2724150" cy="2657475"/>
          </a:xfrm>
          <a:prstGeom prst="rect">
            <a:avLst/>
          </a:prstGeom>
          <a:noFill/>
          <a:ln>
            <a:noFill/>
          </a:ln>
        </p:spPr>
      </p:pic>
      <p:sp>
        <p:nvSpPr>
          <p:cNvPr id="62" name="Google Shape;62;p2"/>
          <p:cNvSpPr txBox="1"/>
          <p:nvPr/>
        </p:nvSpPr>
        <p:spPr>
          <a:xfrm>
            <a:off x="116350" y="1334375"/>
            <a:ext cx="5764200" cy="3512100"/>
          </a:xfrm>
          <a:prstGeom prst="rect">
            <a:avLst/>
          </a:prstGeom>
          <a:noFill/>
          <a:ln>
            <a:noFill/>
          </a:ln>
        </p:spPr>
        <p:txBody>
          <a:bodyPr anchorCtr="0" anchor="ctr" bIns="91425" lIns="91425" spcFirstLastPara="1" rIns="91425" wrap="square" tIns="91425">
            <a:noAutofit/>
          </a:bodyPr>
          <a:lstStyle/>
          <a:p>
            <a:pPr indent="101600" lvl="0" marL="0" marR="0" rtl="0" algn="l">
              <a:lnSpc>
                <a:spcPct val="115000"/>
              </a:lnSpc>
              <a:spcBef>
                <a:spcPts val="0"/>
              </a:spcBef>
              <a:spcAft>
                <a:spcPts val="0"/>
              </a:spcAft>
              <a:buClr>
                <a:srgbClr val="000000"/>
              </a:buClr>
              <a:buSzPts val="1200"/>
              <a:buFont typeface="Arial"/>
              <a:buNone/>
            </a:pPr>
            <a:r>
              <a:rPr b="0" i="0" lang="ca" sz="1200" u="none" cap="none" strike="noStrike">
                <a:solidFill>
                  <a:srgbClr val="000000"/>
                </a:solidFill>
                <a:latin typeface="Arial"/>
                <a:ea typeface="Arial"/>
                <a:cs typeface="Arial"/>
                <a:sym typeface="Arial"/>
              </a:rPr>
              <a:t>El profund canvi social i econòmic que s'està operant avui en la nostra societat ha deixat patent que la creació d'empreses apareix com un dels principals motors de la generació d'ocupació.</a:t>
            </a:r>
            <a:endParaRPr b="0" i="0" sz="12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101600" lvl="0" marL="0" marR="0" rtl="0" algn="l">
              <a:lnSpc>
                <a:spcPct val="115000"/>
              </a:lnSpc>
              <a:spcBef>
                <a:spcPts val="0"/>
              </a:spcBef>
              <a:spcAft>
                <a:spcPts val="0"/>
              </a:spcAft>
              <a:buClr>
                <a:srgbClr val="000000"/>
              </a:buClr>
              <a:buSzPts val="1200"/>
              <a:buFont typeface="Arial"/>
              <a:buNone/>
            </a:pPr>
            <a:r>
              <a:rPr b="0" i="0" lang="ca" sz="1200" u="none" cap="none" strike="noStrike">
                <a:solidFill>
                  <a:srgbClr val="000000"/>
                </a:solidFill>
                <a:latin typeface="Arial"/>
                <a:ea typeface="Arial"/>
                <a:cs typeface="Arial"/>
                <a:sym typeface="Arial"/>
              </a:rPr>
              <a:t>Educar l'esperit emprenedor exigeix ​​formar els alumnes en la </a:t>
            </a:r>
            <a:r>
              <a:rPr b="1" i="0" lang="ca" sz="1200" u="none" cap="none" strike="noStrike">
                <a:solidFill>
                  <a:srgbClr val="000000"/>
                </a:solidFill>
                <a:latin typeface="Arial"/>
                <a:ea typeface="Arial"/>
                <a:cs typeface="Arial"/>
                <a:sym typeface="Arial"/>
              </a:rPr>
              <a:t>responsabilitat</a:t>
            </a:r>
            <a:r>
              <a:rPr b="0" i="0" lang="ca" sz="1200" u="none" cap="none" strike="noStrike">
                <a:solidFill>
                  <a:srgbClr val="000000"/>
                </a:solidFill>
                <a:latin typeface="Arial"/>
                <a:ea typeface="Arial"/>
                <a:cs typeface="Arial"/>
                <a:sym typeface="Arial"/>
              </a:rPr>
              <a:t>, el </a:t>
            </a:r>
            <a:r>
              <a:rPr b="1" i="0" lang="ca" sz="1200" u="none" cap="none" strike="noStrike">
                <a:solidFill>
                  <a:srgbClr val="000000"/>
                </a:solidFill>
                <a:latin typeface="Arial"/>
                <a:ea typeface="Arial"/>
                <a:cs typeface="Arial"/>
                <a:sym typeface="Arial"/>
              </a:rPr>
              <a:t>compromís</a:t>
            </a:r>
            <a:r>
              <a:rPr b="0" i="0" lang="ca" sz="1200" u="none" cap="none" strike="noStrike">
                <a:solidFill>
                  <a:srgbClr val="000000"/>
                </a:solidFill>
                <a:latin typeface="Arial"/>
                <a:ea typeface="Arial"/>
                <a:cs typeface="Arial"/>
                <a:sym typeface="Arial"/>
              </a:rPr>
              <a:t>, </a:t>
            </a:r>
            <a:r>
              <a:rPr b="1" i="0" lang="ca" sz="1200" u="none" cap="none" strike="noStrike">
                <a:solidFill>
                  <a:srgbClr val="000000"/>
                </a:solidFill>
                <a:latin typeface="Arial"/>
                <a:ea typeface="Arial"/>
                <a:cs typeface="Arial"/>
                <a:sym typeface="Arial"/>
              </a:rPr>
              <a:t>l'esforç</a:t>
            </a:r>
            <a:r>
              <a:rPr b="0" i="0" lang="ca" sz="1200" u="none" cap="none" strike="noStrike">
                <a:solidFill>
                  <a:srgbClr val="000000"/>
                </a:solidFill>
                <a:latin typeface="Arial"/>
                <a:ea typeface="Arial"/>
                <a:cs typeface="Arial"/>
                <a:sym typeface="Arial"/>
              </a:rPr>
              <a:t>, la </a:t>
            </a:r>
            <a:r>
              <a:rPr b="1" i="0" lang="ca" sz="1200" u="none" cap="none" strike="noStrike">
                <a:solidFill>
                  <a:srgbClr val="000000"/>
                </a:solidFill>
                <a:latin typeface="Arial"/>
                <a:ea typeface="Arial"/>
                <a:cs typeface="Arial"/>
                <a:sym typeface="Arial"/>
              </a:rPr>
              <a:t>dedicació</a:t>
            </a:r>
            <a:r>
              <a:rPr b="0" i="0" lang="ca" sz="1200" u="none" cap="none" strike="noStrike">
                <a:solidFill>
                  <a:srgbClr val="000000"/>
                </a:solidFill>
                <a:latin typeface="Arial"/>
                <a:ea typeface="Arial"/>
                <a:cs typeface="Arial"/>
                <a:sym typeface="Arial"/>
              </a:rPr>
              <a:t>, la </a:t>
            </a:r>
            <a:r>
              <a:rPr b="1" i="0" lang="ca" sz="1200" u="none" cap="none" strike="noStrike">
                <a:solidFill>
                  <a:srgbClr val="000000"/>
                </a:solidFill>
                <a:latin typeface="Arial"/>
                <a:ea typeface="Arial"/>
                <a:cs typeface="Arial"/>
                <a:sym typeface="Arial"/>
              </a:rPr>
              <a:t>perseverança</a:t>
            </a:r>
            <a:r>
              <a:rPr b="0" i="0" lang="ca" sz="1200" u="none" cap="none" strike="noStrike">
                <a:solidFill>
                  <a:srgbClr val="000000"/>
                </a:solidFill>
                <a:latin typeface="Arial"/>
                <a:ea typeface="Arial"/>
                <a:cs typeface="Arial"/>
                <a:sym typeface="Arial"/>
              </a:rPr>
              <a:t> i l'</a:t>
            </a:r>
            <a:r>
              <a:rPr b="1" i="0" lang="ca" sz="1200" u="none" cap="none" strike="noStrike">
                <a:solidFill>
                  <a:srgbClr val="000000"/>
                </a:solidFill>
                <a:latin typeface="Arial"/>
                <a:ea typeface="Arial"/>
                <a:cs typeface="Arial"/>
                <a:sym typeface="Arial"/>
              </a:rPr>
              <a:t>esperit de treball</a:t>
            </a:r>
            <a:r>
              <a:rPr b="0" i="0" lang="ca" sz="1200" u="none" cap="none" strike="noStrike">
                <a:solidFill>
                  <a:srgbClr val="000000"/>
                </a:solidFill>
                <a:latin typeface="Arial"/>
                <a:ea typeface="Arial"/>
                <a:cs typeface="Arial"/>
                <a:sym typeface="Arial"/>
              </a:rPr>
              <a:t>.</a:t>
            </a:r>
            <a:endParaRPr b="0" i="0" sz="1200" u="none" cap="none" strike="noStrike">
              <a:solidFill>
                <a:srgbClr val="000000"/>
              </a:solidFill>
              <a:latin typeface="Arial"/>
              <a:ea typeface="Arial"/>
              <a:cs typeface="Arial"/>
              <a:sym typeface="Arial"/>
            </a:endParaRPr>
          </a:p>
          <a:p>
            <a:pPr indent="101600" lvl="0" marL="0" marR="0" rtl="0" algn="l">
              <a:lnSpc>
                <a:spcPct val="115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101600" lvl="0" marL="0" marR="0" rtl="0" algn="l">
              <a:lnSpc>
                <a:spcPct val="115000"/>
              </a:lnSpc>
              <a:spcBef>
                <a:spcPts val="0"/>
              </a:spcBef>
              <a:spcAft>
                <a:spcPts val="0"/>
              </a:spcAft>
              <a:buClr>
                <a:srgbClr val="000000"/>
              </a:buClr>
              <a:buSzPts val="1200"/>
              <a:buFont typeface="Arial"/>
              <a:buNone/>
            </a:pPr>
            <a:r>
              <a:rPr b="0" i="0" lang="ca" sz="1200" u="none" cap="none" strike="noStrike">
                <a:solidFill>
                  <a:srgbClr val="000000"/>
                </a:solidFill>
                <a:latin typeface="Arial"/>
                <a:ea typeface="Arial"/>
                <a:cs typeface="Arial"/>
                <a:sym typeface="Arial"/>
              </a:rPr>
              <a:t>L'educació pot contribuir enormement a la creació d'una </a:t>
            </a:r>
            <a:r>
              <a:rPr b="1" i="0" lang="ca" sz="1200" u="none" cap="none" strike="noStrike">
                <a:solidFill>
                  <a:srgbClr val="000000"/>
                </a:solidFill>
                <a:latin typeface="Arial"/>
                <a:ea typeface="Arial"/>
                <a:cs typeface="Arial"/>
                <a:sym typeface="Arial"/>
              </a:rPr>
              <a:t>cultura emprenedora</a:t>
            </a:r>
            <a:r>
              <a:rPr b="0" i="0" lang="ca" sz="1200" u="none" cap="none" strike="noStrike">
                <a:solidFill>
                  <a:srgbClr val="000000"/>
                </a:solidFill>
                <a:latin typeface="Arial"/>
                <a:ea typeface="Arial"/>
                <a:cs typeface="Arial"/>
                <a:sym typeface="Arial"/>
              </a:rPr>
              <a:t>, començant pels més joves i en l’escola. Perquè impulsant les actituds i capacitats emprenedores, es beneficia la societat, fins i tot més enllà de l'aplicació d'aquestes a noves iniciatives empresarials.</a:t>
            </a:r>
            <a:endParaRPr b="0" i="0" sz="1200" u="none" cap="none" strike="noStrike">
              <a:solidFill>
                <a:srgbClr val="000000"/>
              </a:solidFill>
              <a:latin typeface="Arial"/>
              <a:ea typeface="Arial"/>
              <a:cs typeface="Arial"/>
              <a:sym typeface="Arial"/>
            </a:endParaRPr>
          </a:p>
          <a:p>
            <a:pPr indent="101600" lvl="0" marL="0" marR="0" rtl="0" algn="l">
              <a:lnSpc>
                <a:spcPct val="115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101600" lvl="0" marL="0" marR="0" rtl="0" algn="l">
              <a:lnSpc>
                <a:spcPct val="115000"/>
              </a:lnSpc>
              <a:spcBef>
                <a:spcPts val="0"/>
              </a:spcBef>
              <a:spcAft>
                <a:spcPts val="0"/>
              </a:spcAft>
              <a:buClr>
                <a:srgbClr val="000000"/>
              </a:buClr>
              <a:buSzPts val="1200"/>
              <a:buFont typeface="Arial"/>
              <a:buNone/>
            </a:pPr>
            <a:r>
              <a:rPr b="0" i="0" lang="ca" sz="1200" u="none" cap="none" strike="noStrike">
                <a:solidFill>
                  <a:srgbClr val="000000"/>
                </a:solidFill>
                <a:latin typeface="Arial"/>
                <a:ea typeface="Arial"/>
                <a:cs typeface="Arial"/>
                <a:sym typeface="Arial"/>
              </a:rPr>
              <a:t>El desenvolupament de l'esperit emprenedor es pot realitzar des de qualsevol àrea impartida a classe; llengües, matemàtiques, ciències, plàstica,...</a:t>
            </a:r>
            <a:endParaRPr b="0" i="0" sz="1200" u="none" cap="none" strike="noStrike">
              <a:solidFill>
                <a:srgbClr val="000000"/>
              </a:solidFill>
              <a:latin typeface="Arial"/>
              <a:ea typeface="Arial"/>
              <a:cs typeface="Arial"/>
              <a:sym typeface="Arial"/>
            </a:endParaRPr>
          </a:p>
          <a:p>
            <a:pPr indent="101600" lvl="0" marL="0" marR="0" rtl="0" algn="l">
              <a:lnSpc>
                <a:spcPct val="115000"/>
              </a:lnSpc>
              <a:spcBef>
                <a:spcPts val="0"/>
              </a:spcBef>
              <a:spcAft>
                <a:spcPts val="0"/>
              </a:spcAft>
              <a:buClr>
                <a:srgbClr val="000000"/>
              </a:buClr>
              <a:buSzPts val="1200"/>
              <a:buFont typeface="Arial"/>
              <a:buNone/>
            </a:pPr>
            <a:r>
              <a:rPr lang="ca" sz="1200"/>
              <a:t>Els alumnes construiran una empresa, amb la seua distribució, producte a vendre i càrrecs per departaments.</a:t>
            </a:r>
            <a:endParaRPr sz="1200"/>
          </a:p>
          <a:p>
            <a:pPr indent="101600" lvl="0" marL="0" marR="0" rtl="0" algn="l">
              <a:lnSpc>
                <a:spcPct val="115000"/>
              </a:lnSpc>
              <a:spcBef>
                <a:spcPts val="0"/>
              </a:spcBef>
              <a:spcAft>
                <a:spcPts val="0"/>
              </a:spcAft>
              <a:buClr>
                <a:srgbClr val="000000"/>
              </a:buClr>
              <a:buSzPts val="1200"/>
              <a:buFont typeface="Arial"/>
              <a:buNone/>
            </a:pPr>
            <a:r>
              <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66" name="Shape 66"/>
        <p:cNvGrpSpPr/>
        <p:nvPr/>
      </p:nvGrpSpPr>
      <p:grpSpPr>
        <a:xfrm>
          <a:off x="0" y="0"/>
          <a:ext cx="0" cy="0"/>
          <a:chOff x="0" y="0"/>
          <a:chExt cx="0" cy="0"/>
        </a:xfrm>
      </p:grpSpPr>
      <p:sp>
        <p:nvSpPr>
          <p:cNvPr id="67" name="Google Shape;67;p3"/>
          <p:cNvSpPr txBox="1"/>
          <p:nvPr/>
        </p:nvSpPr>
        <p:spPr>
          <a:xfrm>
            <a:off x="1631700" y="69500"/>
            <a:ext cx="5880600" cy="9732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DEPARTAMENTS I ROLS</a:t>
            </a:r>
            <a:endParaRPr b="0" i="0" sz="3000" u="none" cap="none" strike="noStrike">
              <a:solidFill>
                <a:srgbClr val="000000"/>
              </a:solidFill>
              <a:latin typeface="Permanent Marker"/>
              <a:ea typeface="Permanent Marker"/>
              <a:cs typeface="Permanent Marker"/>
              <a:sym typeface="Permanent Marker"/>
            </a:endParaRPr>
          </a:p>
        </p:txBody>
      </p:sp>
      <p:sp>
        <p:nvSpPr>
          <p:cNvPr id="68" name="Google Shape;68;p3"/>
          <p:cNvSpPr txBox="1"/>
          <p:nvPr/>
        </p:nvSpPr>
        <p:spPr>
          <a:xfrm>
            <a:off x="458025" y="609650"/>
            <a:ext cx="3000000" cy="9732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DIRECCIÓ</a:t>
            </a:r>
            <a:endParaRPr b="0" i="0" sz="3000" u="none" cap="none" strike="noStrike">
              <a:solidFill>
                <a:srgbClr val="000000"/>
              </a:solidFill>
              <a:latin typeface="Permanent Marker"/>
              <a:ea typeface="Permanent Marker"/>
              <a:cs typeface="Permanent Marker"/>
              <a:sym typeface="Permanent Marker"/>
            </a:endParaRPr>
          </a:p>
        </p:txBody>
      </p:sp>
      <p:sp>
        <p:nvSpPr>
          <p:cNvPr id="69" name="Google Shape;69;p3"/>
          <p:cNvSpPr txBox="1"/>
          <p:nvPr/>
        </p:nvSpPr>
        <p:spPr>
          <a:xfrm>
            <a:off x="5019375" y="609650"/>
            <a:ext cx="3387900" cy="9732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COMPTABILITAT</a:t>
            </a:r>
            <a:endParaRPr b="0" i="0" sz="3000" u="none" cap="none" strike="noStrike">
              <a:solidFill>
                <a:srgbClr val="000000"/>
              </a:solidFill>
              <a:latin typeface="Permanent Marker"/>
              <a:ea typeface="Permanent Marker"/>
              <a:cs typeface="Permanent Marker"/>
              <a:sym typeface="Permanent Marker"/>
            </a:endParaRPr>
          </a:p>
        </p:txBody>
      </p:sp>
      <p:sp>
        <p:nvSpPr>
          <p:cNvPr id="70" name="Google Shape;70;p3"/>
          <p:cNvSpPr txBox="1"/>
          <p:nvPr/>
        </p:nvSpPr>
        <p:spPr>
          <a:xfrm>
            <a:off x="458025" y="2719425"/>
            <a:ext cx="3000000" cy="9732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PRODUCCIÓ</a:t>
            </a:r>
            <a:endParaRPr b="0" i="0" sz="3000" u="none" cap="none" strike="noStrike">
              <a:solidFill>
                <a:srgbClr val="000000"/>
              </a:solidFill>
              <a:latin typeface="Permanent Marker"/>
              <a:ea typeface="Permanent Marker"/>
              <a:cs typeface="Permanent Marker"/>
              <a:sym typeface="Permanent Marker"/>
            </a:endParaRPr>
          </a:p>
        </p:txBody>
      </p:sp>
      <p:sp>
        <p:nvSpPr>
          <p:cNvPr id="71" name="Google Shape;71;p3"/>
          <p:cNvSpPr txBox="1"/>
          <p:nvPr/>
        </p:nvSpPr>
        <p:spPr>
          <a:xfrm>
            <a:off x="5337450" y="2702525"/>
            <a:ext cx="3000000" cy="9732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MARKETING</a:t>
            </a:r>
            <a:endParaRPr b="0" i="0" sz="3000" u="none" cap="none" strike="noStrike">
              <a:solidFill>
                <a:srgbClr val="000000"/>
              </a:solidFill>
              <a:latin typeface="Permanent Marker"/>
              <a:ea typeface="Permanent Marker"/>
              <a:cs typeface="Permanent Marker"/>
              <a:sym typeface="Permanent Marker"/>
            </a:endParaRPr>
          </a:p>
        </p:txBody>
      </p:sp>
      <p:pic>
        <p:nvPicPr>
          <p:cNvPr descr="empresas.jpg" id="72" name="Google Shape;72;p3"/>
          <p:cNvPicPr preferRelativeResize="0"/>
          <p:nvPr/>
        </p:nvPicPr>
        <p:blipFill rotWithShape="1">
          <a:blip r:embed="rId3">
            <a:alphaModFix/>
          </a:blip>
          <a:srcRect b="20219" l="0" r="0" t="14105"/>
          <a:stretch/>
        </p:blipFill>
        <p:spPr>
          <a:xfrm>
            <a:off x="448300" y="1289200"/>
            <a:ext cx="3019425" cy="1582600"/>
          </a:xfrm>
          <a:prstGeom prst="rect">
            <a:avLst/>
          </a:prstGeom>
          <a:noFill/>
          <a:ln>
            <a:noFill/>
          </a:ln>
        </p:spPr>
      </p:pic>
      <p:pic>
        <p:nvPicPr>
          <p:cNvPr descr="50-Aprende-contabilidad-con-monica-85-hazlo-facilmente.png" id="73" name="Google Shape;73;p3"/>
          <p:cNvPicPr preferRelativeResize="0"/>
          <p:nvPr/>
        </p:nvPicPr>
        <p:blipFill rotWithShape="1">
          <a:blip r:embed="rId4">
            <a:alphaModFix/>
          </a:blip>
          <a:srcRect b="3707" l="0" r="0" t="0"/>
          <a:stretch/>
        </p:blipFill>
        <p:spPr>
          <a:xfrm>
            <a:off x="5019375" y="1264952"/>
            <a:ext cx="3387900" cy="1631098"/>
          </a:xfrm>
          <a:prstGeom prst="rect">
            <a:avLst/>
          </a:prstGeom>
          <a:noFill/>
          <a:ln>
            <a:noFill/>
          </a:ln>
        </p:spPr>
      </p:pic>
      <p:pic>
        <p:nvPicPr>
          <p:cNvPr descr="marketing-y-ventas-2.jpg" id="74" name="Google Shape;74;p3"/>
          <p:cNvPicPr preferRelativeResize="0"/>
          <p:nvPr/>
        </p:nvPicPr>
        <p:blipFill rotWithShape="1">
          <a:blip r:embed="rId5">
            <a:alphaModFix/>
          </a:blip>
          <a:srcRect b="15376" l="0" r="0" t="4074"/>
          <a:stretch/>
        </p:blipFill>
        <p:spPr>
          <a:xfrm>
            <a:off x="5430550" y="3366925"/>
            <a:ext cx="2746800" cy="1706749"/>
          </a:xfrm>
          <a:prstGeom prst="rect">
            <a:avLst/>
          </a:prstGeom>
          <a:noFill/>
          <a:ln>
            <a:noFill/>
          </a:ln>
        </p:spPr>
      </p:pic>
      <p:pic>
        <p:nvPicPr>
          <p:cNvPr descr="texto gestion empresarial.jpg" id="75" name="Google Shape;75;p3"/>
          <p:cNvPicPr preferRelativeResize="0"/>
          <p:nvPr/>
        </p:nvPicPr>
        <p:blipFill rotWithShape="1">
          <a:blip r:embed="rId6">
            <a:alphaModFix/>
          </a:blip>
          <a:srcRect b="11052" l="0" r="0" t="23112"/>
          <a:stretch/>
        </p:blipFill>
        <p:spPr>
          <a:xfrm>
            <a:off x="690537" y="3347538"/>
            <a:ext cx="2534953" cy="17455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79" name="Shape 79"/>
        <p:cNvGrpSpPr/>
        <p:nvPr/>
      </p:nvGrpSpPr>
      <p:grpSpPr>
        <a:xfrm>
          <a:off x="0" y="0"/>
          <a:ext cx="0" cy="0"/>
          <a:chOff x="0" y="0"/>
          <a:chExt cx="0" cy="0"/>
        </a:xfrm>
      </p:grpSpPr>
      <p:sp>
        <p:nvSpPr>
          <p:cNvPr id="80" name="Google Shape;80;p4"/>
          <p:cNvSpPr txBox="1"/>
          <p:nvPr/>
        </p:nvSpPr>
        <p:spPr>
          <a:xfrm>
            <a:off x="1631700" y="69500"/>
            <a:ext cx="5880600" cy="973200"/>
          </a:xfrm>
          <a:prstGeom prst="rect">
            <a:avLst/>
          </a:prstGeom>
          <a:noFill/>
          <a:ln>
            <a:noFill/>
          </a:ln>
        </p:spPr>
        <p:txBody>
          <a:bodyPr anchorCtr="0" anchor="ctr" bIns="91425" lIns="91425" spcFirstLastPara="1" rIns="91425" wrap="square" tIns="91425">
            <a:noAutofit/>
          </a:bodyPr>
          <a:lstStyle/>
          <a:p>
            <a:pPr indent="0" lvl="0" marL="45720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DIRECCIÓ</a:t>
            </a:r>
            <a:endParaRPr b="0" i="0" sz="3000" u="none" cap="none" strike="noStrike">
              <a:solidFill>
                <a:srgbClr val="000000"/>
              </a:solidFill>
              <a:latin typeface="Permanent Marker"/>
              <a:ea typeface="Permanent Marker"/>
              <a:cs typeface="Permanent Marker"/>
              <a:sym typeface="Permanent Marker"/>
            </a:endParaRPr>
          </a:p>
        </p:txBody>
      </p:sp>
      <p:sp>
        <p:nvSpPr>
          <p:cNvPr id="81" name="Google Shape;81;p4"/>
          <p:cNvSpPr txBox="1"/>
          <p:nvPr/>
        </p:nvSpPr>
        <p:spPr>
          <a:xfrm>
            <a:off x="458025" y="1042700"/>
            <a:ext cx="3180300" cy="12303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Aquesta persona és l'encarregada de </a:t>
            </a:r>
            <a:r>
              <a:rPr b="1" i="0" lang="ca" sz="1100" u="none" cap="none" strike="noStrike">
                <a:solidFill>
                  <a:schemeClr val="dk1"/>
                </a:solidFill>
                <a:latin typeface="Arial"/>
                <a:ea typeface="Arial"/>
                <a:cs typeface="Arial"/>
                <a:sym typeface="Arial"/>
              </a:rPr>
              <a:t>prendre les decisions</a:t>
            </a:r>
            <a:r>
              <a:rPr b="0" i="0" lang="ca"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Ha de ser capaç de </a:t>
            </a:r>
            <a:r>
              <a:rPr b="1" i="0" lang="ca" sz="1100" u="none" cap="none" strike="noStrike">
                <a:solidFill>
                  <a:schemeClr val="dk1"/>
                </a:solidFill>
                <a:latin typeface="Arial"/>
                <a:ea typeface="Arial"/>
                <a:cs typeface="Arial"/>
                <a:sym typeface="Arial"/>
              </a:rPr>
              <a:t>donar solució</a:t>
            </a:r>
            <a:r>
              <a:rPr b="0" i="0" lang="ca" sz="1100" u="none" cap="none" strike="noStrike">
                <a:solidFill>
                  <a:schemeClr val="dk1"/>
                </a:solidFill>
                <a:latin typeface="Arial"/>
                <a:ea typeface="Arial"/>
                <a:cs typeface="Arial"/>
                <a:sym typeface="Arial"/>
              </a:rPr>
              <a:t> als possibles problemes i </a:t>
            </a:r>
            <a:r>
              <a:rPr b="1" i="0" lang="ca" sz="1100" u="none" cap="none" strike="noStrike">
                <a:solidFill>
                  <a:schemeClr val="dk1"/>
                </a:solidFill>
                <a:latin typeface="Arial"/>
                <a:ea typeface="Arial"/>
                <a:cs typeface="Arial"/>
                <a:sym typeface="Arial"/>
              </a:rPr>
              <a:t>mantenir l'equip unit</a:t>
            </a:r>
            <a:r>
              <a:rPr b="0" i="0" lang="ca"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chemeClr val="dk1"/>
              </a:buClr>
              <a:buSzPts val="1100"/>
              <a:buFont typeface="Arial"/>
              <a:buNone/>
            </a:pPr>
            <a:r>
              <a:rPr b="0" i="0" lang="ca" sz="1100" u="none" cap="none" strike="noStrike">
                <a:solidFill>
                  <a:schemeClr val="dk1"/>
                </a:solidFill>
                <a:latin typeface="Arial"/>
                <a:ea typeface="Arial"/>
                <a:cs typeface="Arial"/>
                <a:sym typeface="Arial"/>
              </a:rPr>
              <a:t>Destaquen en habilitats de </a:t>
            </a:r>
            <a:r>
              <a:rPr b="1" i="0" lang="ca" sz="1100" u="none" cap="none" strike="noStrike">
                <a:solidFill>
                  <a:schemeClr val="dk1"/>
                </a:solidFill>
                <a:latin typeface="Arial"/>
                <a:ea typeface="Arial"/>
                <a:cs typeface="Arial"/>
                <a:sym typeface="Arial"/>
              </a:rPr>
              <a:t>lideratge</a:t>
            </a:r>
            <a:r>
              <a:rPr b="0" i="0" lang="ca" sz="1100" u="none" cap="none" strike="noStrike">
                <a:solidFill>
                  <a:schemeClr val="dk1"/>
                </a:solidFill>
                <a:latin typeface="Arial"/>
                <a:ea typeface="Arial"/>
                <a:cs typeface="Arial"/>
                <a:sym typeface="Arial"/>
              </a:rPr>
              <a:t>, </a:t>
            </a:r>
            <a:r>
              <a:rPr b="1" i="0" lang="ca" sz="1100" u="none" cap="none" strike="noStrike">
                <a:solidFill>
                  <a:schemeClr val="dk1"/>
                </a:solidFill>
                <a:latin typeface="Arial"/>
                <a:ea typeface="Arial"/>
                <a:cs typeface="Arial"/>
                <a:sym typeface="Arial"/>
              </a:rPr>
              <a:t>presa de decisions</a:t>
            </a:r>
            <a:r>
              <a:rPr b="0" i="0" lang="ca" sz="1100" u="none" cap="none" strike="noStrike">
                <a:solidFill>
                  <a:schemeClr val="dk1"/>
                </a:solidFill>
                <a:latin typeface="Arial"/>
                <a:ea typeface="Arial"/>
                <a:cs typeface="Arial"/>
                <a:sym typeface="Arial"/>
              </a:rPr>
              <a:t> i </a:t>
            </a:r>
            <a:r>
              <a:rPr b="1" i="0" lang="ca" sz="1100" u="none" cap="none" strike="noStrike">
                <a:solidFill>
                  <a:schemeClr val="dk1"/>
                </a:solidFill>
                <a:latin typeface="Arial"/>
                <a:ea typeface="Arial"/>
                <a:cs typeface="Arial"/>
                <a:sym typeface="Arial"/>
              </a:rPr>
              <a:t>treball cooperatiu</a:t>
            </a:r>
            <a:r>
              <a:rPr b="0" i="0" lang="ca" sz="1100" u="none" cap="none" strike="noStrike">
                <a:solidFill>
                  <a:schemeClr val="dk1"/>
                </a:solidFill>
                <a:latin typeface="Arial"/>
                <a:ea typeface="Arial"/>
                <a:cs typeface="Arial"/>
                <a:sym typeface="Arial"/>
              </a:rPr>
              <a:t>.</a:t>
            </a:r>
            <a:endParaRPr b="0" i="0" sz="3000" u="none" cap="none" strike="noStrike">
              <a:solidFill>
                <a:srgbClr val="000000"/>
              </a:solidFill>
              <a:latin typeface="Permanent Marker"/>
              <a:ea typeface="Permanent Marker"/>
              <a:cs typeface="Permanent Marker"/>
              <a:sym typeface="Permanent Marker"/>
            </a:endParaRPr>
          </a:p>
        </p:txBody>
      </p:sp>
      <p:sp>
        <p:nvSpPr>
          <p:cNvPr id="82" name="Google Shape;82;p4"/>
          <p:cNvSpPr txBox="1"/>
          <p:nvPr/>
        </p:nvSpPr>
        <p:spPr>
          <a:xfrm>
            <a:off x="5655500" y="2001525"/>
            <a:ext cx="3000000" cy="30000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L'objectiu del Departament és conèixer i realitzar els passos necessaris per a </a:t>
            </a:r>
            <a:r>
              <a:rPr b="1" i="0" lang="ca" sz="1100" u="none" cap="none" strike="noStrike">
                <a:solidFill>
                  <a:schemeClr val="dk1"/>
                </a:solidFill>
                <a:latin typeface="Arial"/>
                <a:ea typeface="Arial"/>
                <a:cs typeface="Arial"/>
                <a:sym typeface="Arial"/>
              </a:rPr>
              <a:t>constituir-se com a empresa</a:t>
            </a:r>
            <a:r>
              <a:rPr b="0" i="0" lang="ca" sz="1100" u="none" cap="none" strike="noStrike">
                <a:solidFill>
                  <a:schemeClr val="dk1"/>
                </a:solidFill>
                <a:latin typeface="Arial"/>
                <a:ea typeface="Arial"/>
                <a:cs typeface="Arial"/>
                <a:sym typeface="Arial"/>
              </a:rPr>
              <a:t>, decidint un </a:t>
            </a:r>
            <a:r>
              <a:rPr b="1" i="0" lang="ca" sz="1100" u="none" cap="none" strike="noStrike">
                <a:solidFill>
                  <a:schemeClr val="dk1"/>
                </a:solidFill>
                <a:latin typeface="Arial"/>
                <a:ea typeface="Arial"/>
                <a:cs typeface="Arial"/>
                <a:sym typeface="Arial"/>
              </a:rPr>
              <a:t>nom</a:t>
            </a:r>
            <a:r>
              <a:rPr b="0" i="0" lang="ca" sz="1100" u="none" cap="none" strike="noStrike">
                <a:solidFill>
                  <a:schemeClr val="dk1"/>
                </a:solidFill>
                <a:latin typeface="Arial"/>
                <a:ea typeface="Arial"/>
                <a:cs typeface="Arial"/>
                <a:sym typeface="Arial"/>
              </a:rPr>
              <a:t>, un </a:t>
            </a:r>
            <a:r>
              <a:rPr b="1" i="0" lang="ca" sz="1100" u="none" cap="none" strike="noStrike">
                <a:solidFill>
                  <a:schemeClr val="dk1"/>
                </a:solidFill>
                <a:latin typeface="Arial"/>
                <a:ea typeface="Arial"/>
                <a:cs typeface="Arial"/>
                <a:sym typeface="Arial"/>
              </a:rPr>
              <a:t>capital inicial</a:t>
            </a:r>
            <a:r>
              <a:rPr b="0" i="0" lang="ca" sz="1100" u="none" cap="none" strike="noStrike">
                <a:solidFill>
                  <a:schemeClr val="dk1"/>
                </a:solidFill>
                <a:latin typeface="Arial"/>
                <a:ea typeface="Arial"/>
                <a:cs typeface="Arial"/>
                <a:sym typeface="Arial"/>
              </a:rPr>
              <a:t> d'aportar i redactant uns </a:t>
            </a:r>
            <a:r>
              <a:rPr b="1" i="0" lang="ca" sz="1100" u="none" cap="none" strike="noStrike">
                <a:solidFill>
                  <a:schemeClr val="dk1"/>
                </a:solidFill>
                <a:latin typeface="Arial"/>
                <a:ea typeface="Arial"/>
                <a:cs typeface="Arial"/>
                <a:sym typeface="Arial"/>
              </a:rPr>
              <a:t>estatuts</a:t>
            </a:r>
            <a:r>
              <a:rPr b="0" i="0" lang="ca" sz="1100" u="none" cap="none" strike="noStrike">
                <a:solidFill>
                  <a:schemeClr val="dk1"/>
                </a:solidFill>
                <a:latin typeface="Arial"/>
                <a:ea typeface="Arial"/>
                <a:cs typeface="Arial"/>
                <a:sym typeface="Arial"/>
              </a:rPr>
              <a:t> i </a:t>
            </a:r>
            <a:r>
              <a:rPr b="1" i="0" lang="ca" sz="1100" u="none" cap="none" strike="noStrike">
                <a:solidFill>
                  <a:schemeClr val="dk1"/>
                </a:solidFill>
                <a:latin typeface="Arial"/>
                <a:ea typeface="Arial"/>
                <a:cs typeface="Arial"/>
                <a:sym typeface="Arial"/>
              </a:rPr>
              <a:t>acta de constitució</a:t>
            </a:r>
            <a:r>
              <a:rPr b="0" i="0" lang="ca" sz="1100" u="none" cap="none" strike="noStrike">
                <a:solidFill>
                  <a:schemeClr val="dk1"/>
                </a:solidFill>
                <a:latin typeface="Arial"/>
                <a:ea typeface="Arial"/>
                <a:cs typeface="Arial"/>
                <a:sym typeface="Arial"/>
              </a:rPr>
              <a:t> que marque les normes a seguir.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Es realitzaria una </a:t>
            </a:r>
            <a:r>
              <a:rPr b="1" i="0" lang="ca" sz="1100" u="none" cap="none" strike="noStrike">
                <a:solidFill>
                  <a:schemeClr val="dk1"/>
                </a:solidFill>
                <a:latin typeface="Arial"/>
                <a:ea typeface="Arial"/>
                <a:cs typeface="Arial"/>
                <a:sym typeface="Arial"/>
              </a:rPr>
              <a:t>supervisió</a:t>
            </a:r>
            <a:r>
              <a:rPr b="0" i="0" lang="ca" sz="1100" u="none" cap="none" strike="noStrike">
                <a:solidFill>
                  <a:schemeClr val="dk1"/>
                </a:solidFill>
                <a:latin typeface="Arial"/>
                <a:ea typeface="Arial"/>
                <a:cs typeface="Arial"/>
                <a:sym typeface="Arial"/>
              </a:rPr>
              <a:t> constant dels altres Departaments per a un bon funcionament de l’empresa. També s'abordaria què fer amb els </a:t>
            </a:r>
            <a:r>
              <a:rPr b="1" i="0" lang="ca" sz="1100" u="none" cap="none" strike="noStrike">
                <a:solidFill>
                  <a:schemeClr val="dk1"/>
                </a:solidFill>
                <a:latin typeface="Arial"/>
                <a:ea typeface="Arial"/>
                <a:cs typeface="Arial"/>
                <a:sym typeface="Arial"/>
              </a:rPr>
              <a:t>beneficis</a:t>
            </a:r>
            <a:r>
              <a:rPr b="0" i="0" lang="ca" sz="1100" u="none" cap="none" strike="noStrike">
                <a:solidFill>
                  <a:schemeClr val="dk1"/>
                </a:solidFill>
                <a:latin typeface="Arial"/>
                <a:ea typeface="Arial"/>
                <a:cs typeface="Arial"/>
                <a:sym typeface="Arial"/>
              </a:rPr>
              <a:t> obtinguts, si els hi ha, i fer una </a:t>
            </a:r>
            <a:r>
              <a:rPr b="1" i="0" lang="ca" sz="1100" u="none" cap="none" strike="noStrike">
                <a:solidFill>
                  <a:schemeClr val="dk1"/>
                </a:solidFill>
                <a:latin typeface="Arial"/>
                <a:ea typeface="Arial"/>
                <a:cs typeface="Arial"/>
                <a:sym typeface="Arial"/>
              </a:rPr>
              <a:t>valoració</a:t>
            </a:r>
            <a:r>
              <a:rPr b="0" i="0" lang="ca" sz="1100" u="none" cap="none" strike="noStrike">
                <a:solidFill>
                  <a:schemeClr val="dk1"/>
                </a:solidFill>
                <a:latin typeface="Arial"/>
                <a:ea typeface="Arial"/>
                <a:cs typeface="Arial"/>
                <a:sym typeface="Arial"/>
              </a:rPr>
              <a:t> del treball realitzat.</a:t>
            </a:r>
            <a:endParaRPr b="0" i="0" sz="1400" u="none" cap="none" strike="noStrike">
              <a:solidFill>
                <a:srgbClr val="000000"/>
              </a:solidFill>
              <a:latin typeface="Arial"/>
              <a:ea typeface="Arial"/>
              <a:cs typeface="Arial"/>
              <a:sym typeface="Arial"/>
            </a:endParaRPr>
          </a:p>
        </p:txBody>
      </p:sp>
      <p:pic>
        <p:nvPicPr>
          <p:cNvPr descr="20130805131220-cursos-en-direccion-de-empresas.jpg" id="83" name="Google Shape;83;p4"/>
          <p:cNvPicPr preferRelativeResize="0"/>
          <p:nvPr/>
        </p:nvPicPr>
        <p:blipFill rotWithShape="1">
          <a:blip r:embed="rId3">
            <a:alphaModFix/>
          </a:blip>
          <a:srcRect b="0" l="0" r="0" t="0"/>
          <a:stretch/>
        </p:blipFill>
        <p:spPr>
          <a:xfrm>
            <a:off x="400650" y="2355575"/>
            <a:ext cx="3865654" cy="2565700"/>
          </a:xfrm>
          <a:prstGeom prst="rect">
            <a:avLst/>
          </a:prstGeom>
          <a:noFill/>
          <a:ln>
            <a:noFill/>
          </a:ln>
        </p:spPr>
      </p:pic>
      <p:pic>
        <p:nvPicPr>
          <p:cNvPr descr="thumb_bundle-75-direccion-de-empresas.650x250_q95_box-0,0,647,249.jpg" id="84" name="Google Shape;84;p4"/>
          <p:cNvPicPr preferRelativeResize="0"/>
          <p:nvPr/>
        </p:nvPicPr>
        <p:blipFill rotWithShape="1">
          <a:blip r:embed="rId4">
            <a:alphaModFix/>
          </a:blip>
          <a:srcRect b="0" l="0" r="0" t="0"/>
          <a:stretch/>
        </p:blipFill>
        <p:spPr>
          <a:xfrm>
            <a:off x="5367870" y="897070"/>
            <a:ext cx="3575249" cy="13759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88" name="Shape 88"/>
        <p:cNvGrpSpPr/>
        <p:nvPr/>
      </p:nvGrpSpPr>
      <p:grpSpPr>
        <a:xfrm>
          <a:off x="0" y="0"/>
          <a:ext cx="0" cy="0"/>
          <a:chOff x="0" y="0"/>
          <a:chExt cx="0" cy="0"/>
        </a:xfrm>
      </p:grpSpPr>
      <p:sp>
        <p:nvSpPr>
          <p:cNvPr id="89" name="Google Shape;89;p5"/>
          <p:cNvSpPr txBox="1"/>
          <p:nvPr/>
        </p:nvSpPr>
        <p:spPr>
          <a:xfrm>
            <a:off x="1631700" y="69500"/>
            <a:ext cx="5880600" cy="973200"/>
          </a:xfrm>
          <a:prstGeom prst="rect">
            <a:avLst/>
          </a:prstGeom>
          <a:noFill/>
          <a:ln>
            <a:noFill/>
          </a:ln>
        </p:spPr>
        <p:txBody>
          <a:bodyPr anchorCtr="0" anchor="ctr" bIns="91425" lIns="91425" spcFirstLastPara="1" rIns="91425" wrap="square" tIns="91425">
            <a:noAutofit/>
          </a:bodyPr>
          <a:lstStyle/>
          <a:p>
            <a:pPr indent="0" lvl="0" marL="45720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COMPTABILITAT</a:t>
            </a:r>
            <a:endParaRPr b="0" i="0" sz="3000" u="none" cap="none" strike="noStrike">
              <a:solidFill>
                <a:srgbClr val="000000"/>
              </a:solidFill>
              <a:latin typeface="Permanent Marker"/>
              <a:ea typeface="Permanent Marker"/>
              <a:cs typeface="Permanent Marker"/>
              <a:sym typeface="Permanent Marker"/>
            </a:endParaRPr>
          </a:p>
        </p:txBody>
      </p:sp>
      <p:sp>
        <p:nvSpPr>
          <p:cNvPr id="90" name="Google Shape;90;p5"/>
          <p:cNvSpPr txBox="1"/>
          <p:nvPr/>
        </p:nvSpPr>
        <p:spPr>
          <a:xfrm>
            <a:off x="458025" y="1042700"/>
            <a:ext cx="3180300" cy="12303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És el responsable de </a:t>
            </a:r>
            <a:r>
              <a:rPr b="1" i="0" lang="ca" sz="1100" u="none" cap="none" strike="noStrike">
                <a:solidFill>
                  <a:schemeClr val="dk1"/>
                </a:solidFill>
                <a:latin typeface="Arial"/>
                <a:ea typeface="Arial"/>
                <a:cs typeface="Arial"/>
                <a:sym typeface="Arial"/>
              </a:rPr>
              <a:t>tenir cura els diners</a:t>
            </a:r>
            <a:r>
              <a:rPr b="0" i="0" lang="ca"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Es caracteritza per la seva </a:t>
            </a:r>
            <a:r>
              <a:rPr b="1" i="0" lang="ca" sz="1100" u="none" cap="none" strike="noStrike">
                <a:solidFill>
                  <a:schemeClr val="dk1"/>
                </a:solidFill>
                <a:latin typeface="Arial"/>
                <a:ea typeface="Arial"/>
                <a:cs typeface="Arial"/>
                <a:sym typeface="Arial"/>
              </a:rPr>
              <a:t>capacitat d'organització</a:t>
            </a:r>
            <a:r>
              <a:rPr b="0" i="0" lang="ca" sz="1100" u="none" cap="none" strike="noStrike">
                <a:solidFill>
                  <a:schemeClr val="dk1"/>
                </a:solidFill>
                <a:latin typeface="Arial"/>
                <a:ea typeface="Arial"/>
                <a:cs typeface="Arial"/>
                <a:sym typeface="Arial"/>
              </a:rPr>
              <a:t> i la seva </a:t>
            </a:r>
            <a:r>
              <a:rPr b="1" i="0" lang="ca" sz="1100" u="none" cap="none" strike="noStrike">
                <a:solidFill>
                  <a:schemeClr val="dk1"/>
                </a:solidFill>
                <a:latin typeface="Arial"/>
                <a:ea typeface="Arial"/>
                <a:cs typeface="Arial"/>
                <a:sym typeface="Arial"/>
              </a:rPr>
              <a:t>habilitat amb les matemàtiques</a:t>
            </a:r>
            <a:r>
              <a:rPr b="0" i="0" lang="ca" sz="1100" u="none" cap="none" strike="noStrike">
                <a:solidFill>
                  <a:schemeClr val="dk1"/>
                </a:solidFill>
                <a:latin typeface="Arial"/>
                <a:ea typeface="Arial"/>
                <a:cs typeface="Arial"/>
                <a:sym typeface="Arial"/>
              </a:rPr>
              <a:t>.</a:t>
            </a:r>
            <a:endParaRPr b="0" i="0" sz="3000" u="none" cap="none" strike="noStrike">
              <a:solidFill>
                <a:srgbClr val="000000"/>
              </a:solidFill>
              <a:latin typeface="Permanent Marker"/>
              <a:ea typeface="Permanent Marker"/>
              <a:cs typeface="Permanent Marker"/>
              <a:sym typeface="Permanent Marker"/>
            </a:endParaRPr>
          </a:p>
        </p:txBody>
      </p:sp>
      <p:sp>
        <p:nvSpPr>
          <p:cNvPr id="91" name="Google Shape;91;p5"/>
          <p:cNvSpPr txBox="1"/>
          <p:nvPr/>
        </p:nvSpPr>
        <p:spPr>
          <a:xfrm>
            <a:off x="5655500" y="2001525"/>
            <a:ext cx="3000000" cy="30000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L'objectiu del Departament és portar la </a:t>
            </a:r>
            <a:r>
              <a:rPr b="1" i="0" lang="ca" sz="1100" u="none" cap="none" strike="noStrike">
                <a:solidFill>
                  <a:schemeClr val="dk1"/>
                </a:solidFill>
                <a:latin typeface="Arial"/>
                <a:ea typeface="Arial"/>
                <a:cs typeface="Arial"/>
                <a:sym typeface="Arial"/>
              </a:rPr>
              <a:t>comptabilitat</a:t>
            </a:r>
            <a:r>
              <a:rPr b="0" i="0" lang="ca" sz="1100" u="none" cap="none" strike="noStrike">
                <a:solidFill>
                  <a:schemeClr val="dk1"/>
                </a:solidFill>
                <a:latin typeface="Arial"/>
                <a:ea typeface="Arial"/>
                <a:cs typeface="Arial"/>
                <a:sym typeface="Arial"/>
              </a:rPr>
              <a:t> de l’empresa amb les </a:t>
            </a:r>
            <a:r>
              <a:rPr b="1" i="0" lang="ca" sz="1100" u="none" cap="none" strike="noStrike">
                <a:solidFill>
                  <a:schemeClr val="dk1"/>
                </a:solidFill>
                <a:latin typeface="Arial"/>
                <a:ea typeface="Arial"/>
                <a:cs typeface="Arial"/>
                <a:sym typeface="Arial"/>
              </a:rPr>
              <a:t>despeses</a:t>
            </a:r>
            <a:r>
              <a:rPr b="0" i="0" lang="ca" sz="1100" u="none" cap="none" strike="noStrike">
                <a:solidFill>
                  <a:schemeClr val="dk1"/>
                </a:solidFill>
                <a:latin typeface="Arial"/>
                <a:ea typeface="Arial"/>
                <a:cs typeface="Arial"/>
                <a:sym typeface="Arial"/>
              </a:rPr>
              <a:t> i </a:t>
            </a:r>
            <a:r>
              <a:rPr b="1" i="0" lang="ca" sz="1100" u="none" cap="none" strike="noStrike">
                <a:solidFill>
                  <a:schemeClr val="dk1"/>
                </a:solidFill>
                <a:latin typeface="Arial"/>
                <a:ea typeface="Arial"/>
                <a:cs typeface="Arial"/>
                <a:sym typeface="Arial"/>
              </a:rPr>
              <a:t>ganàncies</a:t>
            </a:r>
            <a:r>
              <a:rPr b="0" i="0" lang="ca" sz="1100" u="none" cap="none" strike="noStrike">
                <a:solidFill>
                  <a:schemeClr val="dk1"/>
                </a:solidFill>
                <a:latin typeface="Arial"/>
                <a:ea typeface="Arial"/>
                <a:cs typeface="Arial"/>
                <a:sym typeface="Arial"/>
              </a:rPr>
              <a:t> que ha de tindre, </a:t>
            </a:r>
            <a:r>
              <a:rPr b="1" i="0" lang="ca" sz="1100" u="none" cap="none" strike="noStrike">
                <a:solidFill>
                  <a:schemeClr val="dk1"/>
                </a:solidFill>
                <a:latin typeface="Arial"/>
                <a:ea typeface="Arial"/>
                <a:cs typeface="Arial"/>
                <a:sym typeface="Arial"/>
              </a:rPr>
              <a:t>orientar</a:t>
            </a:r>
            <a:r>
              <a:rPr b="0" i="0" lang="ca" sz="1100" u="none" cap="none" strike="noStrike">
                <a:solidFill>
                  <a:schemeClr val="dk1"/>
                </a:solidFill>
                <a:latin typeface="Arial"/>
                <a:ea typeface="Arial"/>
                <a:cs typeface="Arial"/>
                <a:sym typeface="Arial"/>
              </a:rPr>
              <a:t> l’empresa sobre tot el que s'ha de preparar per al dia de la venda en el mercat local, des de la decoració de l'estand, etiquetes de preus, promocions, organització de l'equip de treball, etc…</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pic>
        <p:nvPicPr>
          <p:cNvPr descr="6931639220_670e8eb685.jpg" id="92" name="Google Shape;92;p5"/>
          <p:cNvPicPr preferRelativeResize="0"/>
          <p:nvPr/>
        </p:nvPicPr>
        <p:blipFill rotWithShape="1">
          <a:blip r:embed="rId3">
            <a:alphaModFix/>
          </a:blip>
          <a:srcRect b="0" l="0" r="0" t="0"/>
          <a:stretch/>
        </p:blipFill>
        <p:spPr>
          <a:xfrm>
            <a:off x="458025" y="2273000"/>
            <a:ext cx="3810000" cy="2562225"/>
          </a:xfrm>
          <a:prstGeom prst="rect">
            <a:avLst/>
          </a:prstGeom>
          <a:noFill/>
          <a:ln>
            <a:noFill/>
          </a:ln>
        </p:spPr>
      </p:pic>
      <p:pic>
        <p:nvPicPr>
          <p:cNvPr descr="concepto-de-la-contabilidad-financiera-42072520.jpg" id="93" name="Google Shape;93;p5"/>
          <p:cNvPicPr preferRelativeResize="0"/>
          <p:nvPr/>
        </p:nvPicPr>
        <p:blipFill rotWithShape="1">
          <a:blip r:embed="rId4">
            <a:alphaModFix/>
          </a:blip>
          <a:srcRect b="0" l="0" r="0" t="0"/>
          <a:stretch/>
        </p:blipFill>
        <p:spPr>
          <a:xfrm>
            <a:off x="5631500" y="895850"/>
            <a:ext cx="3048000" cy="1524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97" name="Shape 97"/>
        <p:cNvGrpSpPr/>
        <p:nvPr/>
      </p:nvGrpSpPr>
      <p:grpSpPr>
        <a:xfrm>
          <a:off x="0" y="0"/>
          <a:ext cx="0" cy="0"/>
          <a:chOff x="0" y="0"/>
          <a:chExt cx="0" cy="0"/>
        </a:xfrm>
      </p:grpSpPr>
      <p:sp>
        <p:nvSpPr>
          <p:cNvPr id="98" name="Google Shape;98;p6"/>
          <p:cNvSpPr txBox="1"/>
          <p:nvPr/>
        </p:nvSpPr>
        <p:spPr>
          <a:xfrm>
            <a:off x="1631700" y="69500"/>
            <a:ext cx="5880600" cy="973200"/>
          </a:xfrm>
          <a:prstGeom prst="rect">
            <a:avLst/>
          </a:prstGeom>
          <a:noFill/>
          <a:ln>
            <a:noFill/>
          </a:ln>
        </p:spPr>
        <p:txBody>
          <a:bodyPr anchorCtr="0" anchor="ctr" bIns="91425" lIns="91425" spcFirstLastPara="1" rIns="91425" wrap="square" tIns="91425">
            <a:noAutofit/>
          </a:bodyPr>
          <a:lstStyle/>
          <a:p>
            <a:pPr indent="0" lvl="0" marL="45720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PRODUCCIÓ</a:t>
            </a:r>
            <a:endParaRPr b="0" i="0" sz="3000" u="none" cap="none" strike="noStrike">
              <a:solidFill>
                <a:srgbClr val="000000"/>
              </a:solidFill>
              <a:latin typeface="Permanent Marker"/>
              <a:ea typeface="Permanent Marker"/>
              <a:cs typeface="Permanent Marker"/>
              <a:sym typeface="Permanent Marker"/>
            </a:endParaRPr>
          </a:p>
        </p:txBody>
      </p:sp>
      <p:sp>
        <p:nvSpPr>
          <p:cNvPr id="99" name="Google Shape;99;p6"/>
          <p:cNvSpPr txBox="1"/>
          <p:nvPr/>
        </p:nvSpPr>
        <p:spPr>
          <a:xfrm>
            <a:off x="458025" y="1042700"/>
            <a:ext cx="3180300" cy="15717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Són els encarregats de </a:t>
            </a:r>
            <a:r>
              <a:rPr b="1" i="0" lang="ca" sz="1100" u="none" cap="none" strike="noStrike">
                <a:solidFill>
                  <a:schemeClr val="dk1"/>
                </a:solidFill>
                <a:latin typeface="Arial"/>
                <a:ea typeface="Arial"/>
                <a:cs typeface="Arial"/>
                <a:sym typeface="Arial"/>
              </a:rPr>
              <a:t>donar vida als dissenys</a:t>
            </a:r>
            <a:r>
              <a:rPr b="0" i="0" lang="ca" sz="1100" u="none" cap="none" strike="noStrike">
                <a:solidFill>
                  <a:schemeClr val="dk1"/>
                </a:solidFill>
                <a:latin typeface="Arial"/>
                <a:ea typeface="Arial"/>
                <a:cs typeface="Arial"/>
                <a:sym typeface="Arial"/>
              </a:rPr>
              <a:t> realitzats sobre el paper.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Han de ser </a:t>
            </a:r>
            <a:r>
              <a:rPr b="1" i="0" lang="ca" sz="1100" u="none" cap="none" strike="noStrike">
                <a:solidFill>
                  <a:schemeClr val="dk1"/>
                </a:solidFill>
                <a:latin typeface="Arial"/>
                <a:ea typeface="Arial"/>
                <a:cs typeface="Arial"/>
                <a:sym typeface="Arial"/>
              </a:rPr>
              <a:t>pràctics</a:t>
            </a:r>
            <a:r>
              <a:rPr b="0" i="0" lang="ca" sz="1100" u="none" cap="none" strike="noStrike">
                <a:solidFill>
                  <a:schemeClr val="dk1"/>
                </a:solidFill>
                <a:latin typeface="Arial"/>
                <a:ea typeface="Arial"/>
                <a:cs typeface="Arial"/>
                <a:sym typeface="Arial"/>
              </a:rPr>
              <a:t> i saber triar els materials correctes. Destaquen per la seva </a:t>
            </a:r>
            <a:r>
              <a:rPr b="1" i="0" lang="ca" sz="1100" u="none" cap="none" strike="noStrike">
                <a:solidFill>
                  <a:schemeClr val="dk1"/>
                </a:solidFill>
                <a:latin typeface="Arial"/>
                <a:ea typeface="Arial"/>
                <a:cs typeface="Arial"/>
                <a:sym typeface="Arial"/>
              </a:rPr>
              <a:t>capacitat per solucionar problemes</a:t>
            </a:r>
            <a:r>
              <a:rPr b="0" i="0" lang="ca" sz="1100" u="none" cap="none" strike="noStrike">
                <a:solidFill>
                  <a:schemeClr val="dk1"/>
                </a:solidFill>
                <a:latin typeface="Arial"/>
                <a:ea typeface="Arial"/>
                <a:cs typeface="Arial"/>
                <a:sym typeface="Arial"/>
              </a:rPr>
              <a:t>.</a:t>
            </a:r>
            <a:endParaRPr b="0" i="0" sz="3000" u="none" cap="none" strike="noStrike">
              <a:solidFill>
                <a:srgbClr val="000000"/>
              </a:solidFill>
              <a:latin typeface="Permanent Marker"/>
              <a:ea typeface="Permanent Marker"/>
              <a:cs typeface="Permanent Marker"/>
              <a:sym typeface="Permanent Marker"/>
            </a:endParaRPr>
          </a:p>
        </p:txBody>
      </p:sp>
      <p:sp>
        <p:nvSpPr>
          <p:cNvPr id="100" name="Google Shape;100;p6"/>
          <p:cNvSpPr txBox="1"/>
          <p:nvPr/>
        </p:nvSpPr>
        <p:spPr>
          <a:xfrm>
            <a:off x="5367088" y="2040300"/>
            <a:ext cx="3000000" cy="30000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En aquest Departament s'abordaria la </a:t>
            </a:r>
            <a:r>
              <a:rPr b="1" i="0" lang="ca" sz="1100" u="none" cap="none" strike="noStrike">
                <a:solidFill>
                  <a:schemeClr val="dk1"/>
                </a:solidFill>
                <a:latin typeface="Arial"/>
                <a:ea typeface="Arial"/>
                <a:cs typeface="Arial"/>
                <a:sym typeface="Arial"/>
              </a:rPr>
              <a:t>fabricació</a:t>
            </a:r>
            <a:r>
              <a:rPr b="0" i="0" lang="ca" sz="1100" u="none" cap="none" strike="noStrike">
                <a:solidFill>
                  <a:schemeClr val="dk1"/>
                </a:solidFill>
                <a:latin typeface="Arial"/>
                <a:ea typeface="Arial"/>
                <a:cs typeface="Arial"/>
                <a:sym typeface="Arial"/>
              </a:rPr>
              <a:t> del producte, amb els materials necessaris i fent les proves pertinents per a obtindre un producte de qualitat. Es realitzarà també l’</a:t>
            </a:r>
            <a:r>
              <a:rPr b="1" i="0" lang="ca" sz="1100" u="none" cap="none" strike="noStrike">
                <a:solidFill>
                  <a:schemeClr val="dk1"/>
                </a:solidFill>
                <a:latin typeface="Arial"/>
                <a:ea typeface="Arial"/>
                <a:cs typeface="Arial"/>
                <a:sym typeface="Arial"/>
              </a:rPr>
              <a:t>empaquetat</a:t>
            </a:r>
            <a:r>
              <a:rPr b="0" i="0" lang="ca" sz="1100" u="none" cap="none" strike="noStrike">
                <a:solidFill>
                  <a:schemeClr val="dk1"/>
                </a:solidFill>
                <a:latin typeface="Arial"/>
                <a:ea typeface="Arial"/>
                <a:cs typeface="Arial"/>
                <a:sym typeface="Arial"/>
              </a:rPr>
              <a:t> del producte amb la seua </a:t>
            </a:r>
            <a:r>
              <a:rPr b="1" i="0" lang="ca" sz="1100" u="none" cap="none" strike="noStrike">
                <a:solidFill>
                  <a:schemeClr val="dk1"/>
                </a:solidFill>
                <a:latin typeface="Arial"/>
                <a:ea typeface="Arial"/>
                <a:cs typeface="Arial"/>
                <a:sym typeface="Arial"/>
              </a:rPr>
              <a:t>etiqueta</a:t>
            </a:r>
            <a:r>
              <a:rPr b="0" i="0" lang="ca" sz="1100" u="none" cap="none" strike="noStrike">
                <a:solidFill>
                  <a:schemeClr val="dk1"/>
                </a:solidFill>
                <a:latin typeface="Arial"/>
                <a:ea typeface="Arial"/>
                <a:cs typeface="Arial"/>
                <a:sym typeface="Arial"/>
              </a:rPr>
              <a:t> i </a:t>
            </a:r>
            <a:r>
              <a:rPr b="1" i="0" lang="ca" sz="1100" u="none" cap="none" strike="noStrike">
                <a:solidFill>
                  <a:schemeClr val="dk1"/>
                </a:solidFill>
                <a:latin typeface="Arial"/>
                <a:ea typeface="Arial"/>
                <a:cs typeface="Arial"/>
                <a:sym typeface="Arial"/>
              </a:rPr>
              <a:t>logo</a:t>
            </a:r>
            <a:r>
              <a:rPr b="0" i="0" lang="ca" sz="1100" u="none" cap="none" strike="noStrike">
                <a:solidFill>
                  <a:schemeClr val="dk1"/>
                </a:solidFill>
                <a:latin typeface="Arial"/>
                <a:ea typeface="Arial"/>
                <a:cs typeface="Arial"/>
                <a:sym typeface="Arial"/>
              </a:rPr>
              <a:t> de l’empresa.</a:t>
            </a:r>
            <a:endParaRPr b="0" i="0" sz="1100" u="none" cap="none" strike="noStrike">
              <a:solidFill>
                <a:schemeClr val="dk1"/>
              </a:solidFill>
              <a:latin typeface="Arial"/>
              <a:ea typeface="Arial"/>
              <a:cs typeface="Arial"/>
              <a:sym typeface="Arial"/>
            </a:endParaRPr>
          </a:p>
        </p:txBody>
      </p:sp>
      <p:pic>
        <p:nvPicPr>
          <p:cNvPr descr="cfb6d7_5df7fb6ee0c645b19fc633c4a457cd7d.png_256.png" id="101" name="Google Shape;101;p6"/>
          <p:cNvPicPr preferRelativeResize="0"/>
          <p:nvPr/>
        </p:nvPicPr>
        <p:blipFill rotWithShape="1">
          <a:blip r:embed="rId3">
            <a:alphaModFix/>
          </a:blip>
          <a:srcRect b="0" l="0" r="0" t="0"/>
          <a:stretch/>
        </p:blipFill>
        <p:spPr>
          <a:xfrm>
            <a:off x="4807150" y="982600"/>
            <a:ext cx="4119875" cy="1766648"/>
          </a:xfrm>
          <a:prstGeom prst="rect">
            <a:avLst/>
          </a:prstGeom>
          <a:noFill/>
          <a:ln>
            <a:noFill/>
          </a:ln>
        </p:spPr>
      </p:pic>
      <p:pic>
        <p:nvPicPr>
          <p:cNvPr descr="Seguridad-higiene-trabajo.jpg" id="102" name="Google Shape;102;p6"/>
          <p:cNvPicPr preferRelativeResize="0"/>
          <p:nvPr/>
        </p:nvPicPr>
        <p:blipFill rotWithShape="1">
          <a:blip r:embed="rId4">
            <a:alphaModFix/>
          </a:blip>
          <a:srcRect b="0" l="0" r="0" t="0"/>
          <a:stretch/>
        </p:blipFill>
        <p:spPr>
          <a:xfrm>
            <a:off x="169375" y="2463049"/>
            <a:ext cx="3757600" cy="23234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106" name="Shape 106"/>
        <p:cNvGrpSpPr/>
        <p:nvPr/>
      </p:nvGrpSpPr>
      <p:grpSpPr>
        <a:xfrm>
          <a:off x="0" y="0"/>
          <a:ext cx="0" cy="0"/>
          <a:chOff x="0" y="0"/>
          <a:chExt cx="0" cy="0"/>
        </a:xfrm>
      </p:grpSpPr>
      <p:sp>
        <p:nvSpPr>
          <p:cNvPr id="107" name="Google Shape;107;p7"/>
          <p:cNvSpPr txBox="1"/>
          <p:nvPr/>
        </p:nvSpPr>
        <p:spPr>
          <a:xfrm>
            <a:off x="1631700" y="69500"/>
            <a:ext cx="5880600" cy="973200"/>
          </a:xfrm>
          <a:prstGeom prst="rect">
            <a:avLst/>
          </a:prstGeom>
          <a:noFill/>
          <a:ln>
            <a:noFill/>
          </a:ln>
        </p:spPr>
        <p:txBody>
          <a:bodyPr anchorCtr="0" anchor="ctr" bIns="91425" lIns="91425" spcFirstLastPara="1" rIns="91425" wrap="square" tIns="91425">
            <a:noAutofit/>
          </a:bodyPr>
          <a:lstStyle/>
          <a:p>
            <a:pPr indent="0" lvl="0" marL="45720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MARKETING</a:t>
            </a:r>
            <a:endParaRPr b="0" i="0" sz="3000" u="none" cap="none" strike="noStrike">
              <a:solidFill>
                <a:srgbClr val="000000"/>
              </a:solidFill>
              <a:latin typeface="Permanent Marker"/>
              <a:ea typeface="Permanent Marker"/>
              <a:cs typeface="Permanent Marker"/>
              <a:sym typeface="Permanent Marker"/>
            </a:endParaRPr>
          </a:p>
        </p:txBody>
      </p:sp>
      <p:sp>
        <p:nvSpPr>
          <p:cNvPr id="108" name="Google Shape;108;p7"/>
          <p:cNvSpPr txBox="1"/>
          <p:nvPr/>
        </p:nvSpPr>
        <p:spPr>
          <a:xfrm>
            <a:off x="458025" y="1042700"/>
            <a:ext cx="3180300" cy="15717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El Màrqueting és </a:t>
            </a:r>
            <a:r>
              <a:rPr b="1" i="0" lang="ca" sz="1100" u="none" cap="none" strike="noStrike">
                <a:solidFill>
                  <a:schemeClr val="dk1"/>
                </a:solidFill>
                <a:latin typeface="Arial"/>
                <a:ea typeface="Arial"/>
                <a:cs typeface="Arial"/>
                <a:sym typeface="Arial"/>
              </a:rPr>
              <a:t>donar a conèixer</a:t>
            </a:r>
            <a:r>
              <a:rPr b="0" i="0" lang="ca" sz="1100" u="none" cap="none" strike="noStrike">
                <a:solidFill>
                  <a:schemeClr val="dk1"/>
                </a:solidFill>
                <a:latin typeface="Arial"/>
                <a:ea typeface="Arial"/>
                <a:cs typeface="Arial"/>
                <a:sym typeface="Arial"/>
              </a:rPr>
              <a:t> el teu </a:t>
            </a:r>
            <a:r>
              <a:rPr b="1" i="0" lang="ca" sz="1100" u="none" cap="none" strike="noStrike">
                <a:solidFill>
                  <a:schemeClr val="dk1"/>
                </a:solidFill>
                <a:latin typeface="Arial"/>
                <a:ea typeface="Arial"/>
                <a:cs typeface="Arial"/>
                <a:sym typeface="Arial"/>
              </a:rPr>
              <a:t>producte</a:t>
            </a:r>
            <a:r>
              <a:rPr b="0" i="0" lang="ca" sz="1100" u="none" cap="none" strike="noStrike">
                <a:solidFill>
                  <a:schemeClr val="dk1"/>
                </a:solidFill>
                <a:latin typeface="Arial"/>
                <a:ea typeface="Arial"/>
                <a:cs typeface="Arial"/>
                <a:sym typeface="Arial"/>
              </a:rPr>
              <a:t> als clients, dissenyant pòsters, anuncis, fullets,...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Persones que </a:t>
            </a:r>
            <a:r>
              <a:rPr b="1" i="0" lang="ca" sz="1100" u="none" cap="none" strike="noStrike">
                <a:solidFill>
                  <a:schemeClr val="dk1"/>
                </a:solidFill>
                <a:latin typeface="Arial"/>
                <a:ea typeface="Arial"/>
                <a:cs typeface="Arial"/>
                <a:sym typeface="Arial"/>
              </a:rPr>
              <a:t>sobresurten en Art i Disseny</a:t>
            </a:r>
            <a:r>
              <a:rPr b="0" i="0" lang="ca" sz="1100" u="none" cap="none" strike="noStrike">
                <a:solidFill>
                  <a:schemeClr val="dk1"/>
                </a:solidFill>
                <a:latin typeface="Arial"/>
                <a:ea typeface="Arial"/>
                <a:cs typeface="Arial"/>
                <a:sym typeface="Arial"/>
              </a:rPr>
              <a:t> i amb bones </a:t>
            </a:r>
            <a:r>
              <a:rPr b="1" i="0" lang="ca" sz="1100" u="none" cap="none" strike="noStrike">
                <a:solidFill>
                  <a:schemeClr val="dk1"/>
                </a:solidFill>
                <a:latin typeface="Arial"/>
                <a:ea typeface="Arial"/>
                <a:cs typeface="Arial"/>
                <a:sym typeface="Arial"/>
              </a:rPr>
              <a:t>habilitats comunicatives</a:t>
            </a:r>
            <a:r>
              <a:rPr b="0" i="0" lang="ca" sz="1100" u="none" cap="none" strike="noStrike">
                <a:solidFill>
                  <a:schemeClr val="dk1"/>
                </a:solidFill>
                <a:latin typeface="Arial"/>
                <a:ea typeface="Arial"/>
                <a:cs typeface="Arial"/>
                <a:sym typeface="Arial"/>
              </a:rPr>
              <a:t> i </a:t>
            </a:r>
            <a:r>
              <a:rPr b="1" i="0" lang="ca" sz="1100" u="none" cap="none" strike="noStrike">
                <a:solidFill>
                  <a:schemeClr val="dk1"/>
                </a:solidFill>
                <a:latin typeface="Arial"/>
                <a:ea typeface="Arial"/>
                <a:cs typeface="Arial"/>
                <a:sym typeface="Arial"/>
              </a:rPr>
              <a:t>creatives</a:t>
            </a:r>
            <a:r>
              <a:rPr b="0" i="0" lang="ca" sz="1100" u="none" cap="none" strike="noStrike">
                <a:solidFill>
                  <a:schemeClr val="dk1"/>
                </a:solidFill>
                <a:latin typeface="Arial"/>
                <a:ea typeface="Arial"/>
                <a:cs typeface="Arial"/>
                <a:sym typeface="Arial"/>
              </a:rPr>
              <a:t> són les ideals per a aquest departament.</a:t>
            </a:r>
            <a:endParaRPr b="0" i="0" sz="3000" u="none" cap="none" strike="noStrike">
              <a:solidFill>
                <a:srgbClr val="000000"/>
              </a:solidFill>
              <a:latin typeface="Permanent Marker"/>
              <a:ea typeface="Permanent Marker"/>
              <a:cs typeface="Permanent Marker"/>
              <a:sym typeface="Permanent Marker"/>
            </a:endParaRPr>
          </a:p>
        </p:txBody>
      </p:sp>
      <p:sp>
        <p:nvSpPr>
          <p:cNvPr id="109" name="Google Shape;109;p7"/>
          <p:cNvSpPr txBox="1"/>
          <p:nvPr/>
        </p:nvSpPr>
        <p:spPr>
          <a:xfrm>
            <a:off x="5582963" y="2032575"/>
            <a:ext cx="3000000" cy="30000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L'objectiu del Departament és valorar la importància de la </a:t>
            </a:r>
            <a:r>
              <a:rPr b="1" i="0" lang="ca" sz="1100" u="none" cap="none" strike="noStrike">
                <a:solidFill>
                  <a:schemeClr val="dk1"/>
                </a:solidFill>
                <a:latin typeface="Arial"/>
                <a:ea typeface="Arial"/>
                <a:cs typeface="Arial"/>
                <a:sym typeface="Arial"/>
              </a:rPr>
              <a:t>imatge corporativa</a:t>
            </a:r>
            <a:r>
              <a:rPr b="0" i="0" lang="ca" sz="1100" u="none" cap="none" strike="noStrike">
                <a:solidFill>
                  <a:schemeClr val="dk1"/>
                </a:solidFill>
                <a:latin typeface="Arial"/>
                <a:ea typeface="Arial"/>
                <a:cs typeface="Arial"/>
                <a:sym typeface="Arial"/>
              </a:rPr>
              <a:t> a l'empresa, per a això, els alumnes i les alumnes han de dissenyar un </a:t>
            </a:r>
            <a:r>
              <a:rPr b="1" i="0" lang="ca" sz="1100" u="none" cap="none" strike="noStrike">
                <a:solidFill>
                  <a:schemeClr val="dk1"/>
                </a:solidFill>
                <a:latin typeface="Arial"/>
                <a:ea typeface="Arial"/>
                <a:cs typeface="Arial"/>
                <a:sym typeface="Arial"/>
              </a:rPr>
              <a:t>logotip</a:t>
            </a:r>
            <a:r>
              <a:rPr b="0" i="0" lang="ca" sz="1100" u="none" cap="none" strike="noStrike">
                <a:solidFill>
                  <a:schemeClr val="dk1"/>
                </a:solidFill>
                <a:latin typeface="Arial"/>
                <a:ea typeface="Arial"/>
                <a:cs typeface="Arial"/>
                <a:sym typeface="Arial"/>
              </a:rPr>
              <a:t> que ha d'estar relacionat amb la idea de negoci i dissenyar la </a:t>
            </a:r>
            <a:r>
              <a:rPr b="1" i="0" lang="ca" sz="1100" u="none" cap="none" strike="noStrike">
                <a:solidFill>
                  <a:schemeClr val="dk1"/>
                </a:solidFill>
                <a:latin typeface="Arial"/>
                <a:ea typeface="Arial"/>
                <a:cs typeface="Arial"/>
                <a:sym typeface="Arial"/>
              </a:rPr>
              <a:t>publicitat</a:t>
            </a:r>
            <a:r>
              <a:rPr b="0" i="0" lang="ca" sz="1100" u="none" cap="none" strike="noStrike">
                <a:solidFill>
                  <a:schemeClr val="dk1"/>
                </a:solidFill>
                <a:latin typeface="Arial"/>
                <a:ea typeface="Arial"/>
                <a:cs typeface="Arial"/>
                <a:sym typeface="Arial"/>
              </a:rPr>
              <a:t> necessària per a donar-lo a conèixer i els canals de difusió.</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pic>
        <p:nvPicPr>
          <p:cNvPr descr="marketing-empresarial.jpg" id="110" name="Google Shape;110;p7"/>
          <p:cNvPicPr preferRelativeResize="0"/>
          <p:nvPr/>
        </p:nvPicPr>
        <p:blipFill rotWithShape="1">
          <a:blip r:embed="rId3">
            <a:alphaModFix/>
          </a:blip>
          <a:srcRect b="0" l="0" r="0" t="0"/>
          <a:stretch/>
        </p:blipFill>
        <p:spPr>
          <a:xfrm>
            <a:off x="237750" y="2857850"/>
            <a:ext cx="3959300" cy="1799675"/>
          </a:xfrm>
          <a:prstGeom prst="rect">
            <a:avLst/>
          </a:prstGeom>
          <a:noFill/>
          <a:ln>
            <a:noFill/>
          </a:ln>
        </p:spPr>
      </p:pic>
      <p:pic>
        <p:nvPicPr>
          <p:cNvPr descr="o_1486583434_66f4bcb3e2b80c32fe8ab6449f0b90d1.jpg" id="111" name="Google Shape;111;p7"/>
          <p:cNvPicPr preferRelativeResize="0"/>
          <p:nvPr/>
        </p:nvPicPr>
        <p:blipFill rotWithShape="1">
          <a:blip r:embed="rId4">
            <a:alphaModFix/>
          </a:blip>
          <a:srcRect b="0" l="0" r="0" t="0"/>
          <a:stretch/>
        </p:blipFill>
        <p:spPr>
          <a:xfrm>
            <a:off x="5477075" y="1025613"/>
            <a:ext cx="3211776" cy="16058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115" name="Shape 115"/>
        <p:cNvGrpSpPr/>
        <p:nvPr/>
      </p:nvGrpSpPr>
      <p:grpSpPr>
        <a:xfrm>
          <a:off x="0" y="0"/>
          <a:ext cx="0" cy="0"/>
          <a:chOff x="0" y="0"/>
          <a:chExt cx="0" cy="0"/>
        </a:xfrm>
      </p:grpSpPr>
      <p:sp>
        <p:nvSpPr>
          <p:cNvPr id="116" name="Google Shape;116;p8"/>
          <p:cNvSpPr txBox="1"/>
          <p:nvPr/>
        </p:nvSpPr>
        <p:spPr>
          <a:xfrm>
            <a:off x="1569300" y="194600"/>
            <a:ext cx="6005400" cy="11538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VENTA</a:t>
            </a:r>
            <a:endParaRPr b="0" i="0" sz="3000" u="none" cap="none" strike="noStrike">
              <a:solidFill>
                <a:schemeClr val="dk1"/>
              </a:solidFill>
              <a:latin typeface="Permanent Marker"/>
              <a:ea typeface="Permanent Marker"/>
              <a:cs typeface="Permanent Marker"/>
              <a:sym typeface="Permanent Marker"/>
            </a:endParaRPr>
          </a:p>
          <a:p>
            <a:pPr indent="0" lvl="0" marL="0" marR="0" rtl="0" algn="ctr">
              <a:lnSpc>
                <a:spcPct val="115000"/>
              </a:lnSpc>
              <a:spcBef>
                <a:spcPts val="0"/>
              </a:spcBef>
              <a:spcAft>
                <a:spcPts val="0"/>
              </a:spcAft>
              <a:buClr>
                <a:srgbClr val="000000"/>
              </a:buClr>
              <a:buSzPts val="1800"/>
              <a:buFont typeface="Arial"/>
              <a:buNone/>
            </a:pPr>
            <a:r>
              <a:rPr b="0" i="0" lang="ca" sz="1800" u="none" cap="none" strike="noStrike">
                <a:solidFill>
                  <a:schemeClr val="dk1"/>
                </a:solidFill>
                <a:latin typeface="Permanent Marker"/>
                <a:ea typeface="Permanent Marker"/>
                <a:cs typeface="Permanent Marker"/>
                <a:sym typeface="Permanent Marker"/>
              </a:rPr>
              <a:t>EL MOMENT DE LA VERITAT</a:t>
            </a:r>
            <a:endParaRPr b="0" i="0" sz="1800" u="none" cap="none" strike="noStrike">
              <a:solidFill>
                <a:schemeClr val="dk1"/>
              </a:solidFill>
              <a:latin typeface="Permanent Marker"/>
              <a:ea typeface="Permanent Marker"/>
              <a:cs typeface="Permanent Marker"/>
              <a:sym typeface="Permanent Marker"/>
            </a:endParaRPr>
          </a:p>
        </p:txBody>
      </p:sp>
      <p:sp>
        <p:nvSpPr>
          <p:cNvPr id="117" name="Google Shape;117;p8"/>
          <p:cNvSpPr txBox="1"/>
          <p:nvPr/>
        </p:nvSpPr>
        <p:spPr>
          <a:xfrm>
            <a:off x="201700" y="954225"/>
            <a:ext cx="3429000" cy="21645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En aquest últim apartat es portarà a terme la venda del nostre producte. S’ha de preparar bé la presentació i convencer al públic que el nostre producte és molt important per a ells.</a:t>
            </a:r>
            <a:endParaRPr b="0" i="0" sz="1400" u="none" cap="none" strike="noStrike">
              <a:solidFill>
                <a:srgbClr val="000000"/>
              </a:solidFill>
              <a:latin typeface="Arial"/>
              <a:ea typeface="Arial"/>
              <a:cs typeface="Arial"/>
              <a:sym typeface="Arial"/>
            </a:endParaRPr>
          </a:p>
        </p:txBody>
      </p:sp>
      <p:sp>
        <p:nvSpPr>
          <p:cNvPr id="118" name="Google Shape;118;p8"/>
          <p:cNvSpPr txBox="1"/>
          <p:nvPr/>
        </p:nvSpPr>
        <p:spPr>
          <a:xfrm>
            <a:off x="5492088" y="3180800"/>
            <a:ext cx="3000000" cy="17946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Una de les coses més importants ara és tenir una bona estratègia de vendes i bons comercials que ressaltin les qualitats del producte i creuen en el consumidor el desig d'adquirir-los. També és primordial tenir en compte els diferents formats de venda al detall, és a dir, on van els teus clients a adquirir els teus productes.</a:t>
            </a:r>
            <a:endParaRPr b="0" i="0" sz="1400" u="none" cap="none" strike="noStrike">
              <a:solidFill>
                <a:srgbClr val="000000"/>
              </a:solidFill>
              <a:latin typeface="Arial"/>
              <a:ea typeface="Arial"/>
              <a:cs typeface="Arial"/>
              <a:sym typeface="Arial"/>
            </a:endParaRPr>
          </a:p>
        </p:txBody>
      </p:sp>
      <p:pic>
        <p:nvPicPr>
          <p:cNvPr descr="Gestion-Empresarial-Cerrar-Venta.jpg" id="119" name="Google Shape;119;p8"/>
          <p:cNvPicPr preferRelativeResize="0"/>
          <p:nvPr/>
        </p:nvPicPr>
        <p:blipFill rotWithShape="1">
          <a:blip r:embed="rId3">
            <a:alphaModFix/>
          </a:blip>
          <a:srcRect b="0" l="0" r="0" t="0"/>
          <a:stretch/>
        </p:blipFill>
        <p:spPr>
          <a:xfrm>
            <a:off x="700675" y="2629900"/>
            <a:ext cx="2431025" cy="2431025"/>
          </a:xfrm>
          <a:prstGeom prst="rect">
            <a:avLst/>
          </a:prstGeom>
          <a:noFill/>
          <a:ln>
            <a:noFill/>
          </a:ln>
        </p:spPr>
      </p:pic>
      <p:pic>
        <p:nvPicPr>
          <p:cNvPr descr="tecnicas-de-venta-800x685.jpg" id="120" name="Google Shape;120;p8"/>
          <p:cNvPicPr preferRelativeResize="0"/>
          <p:nvPr/>
        </p:nvPicPr>
        <p:blipFill rotWithShape="1">
          <a:blip r:embed="rId4">
            <a:alphaModFix/>
          </a:blip>
          <a:srcRect b="0" l="0" r="0" t="17225"/>
          <a:stretch/>
        </p:blipFill>
        <p:spPr>
          <a:xfrm>
            <a:off x="5554675" y="1241250"/>
            <a:ext cx="2874826" cy="20375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DFE9FB"/>
            </a:gs>
            <a:gs pos="100000">
              <a:srgbClr val="6E9BE7"/>
            </a:gs>
          </a:gsLst>
          <a:path path="circle">
            <a:fillToRect b="50%" l="50%" r="50%" t="50%"/>
          </a:path>
          <a:tileRect/>
        </a:gradFill>
      </p:bgPr>
    </p:bg>
    <p:spTree>
      <p:nvGrpSpPr>
        <p:cNvPr id="124" name="Shape 124"/>
        <p:cNvGrpSpPr/>
        <p:nvPr/>
      </p:nvGrpSpPr>
      <p:grpSpPr>
        <a:xfrm>
          <a:off x="0" y="0"/>
          <a:ext cx="0" cy="0"/>
          <a:chOff x="0" y="0"/>
          <a:chExt cx="0" cy="0"/>
        </a:xfrm>
      </p:grpSpPr>
      <p:sp>
        <p:nvSpPr>
          <p:cNvPr id="125" name="Google Shape;125;p9"/>
          <p:cNvSpPr txBox="1"/>
          <p:nvPr/>
        </p:nvSpPr>
        <p:spPr>
          <a:xfrm>
            <a:off x="1569300" y="194600"/>
            <a:ext cx="6005400" cy="11538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0" i="0" lang="ca" sz="3000" u="none" cap="none" strike="noStrike">
                <a:solidFill>
                  <a:schemeClr val="dk1"/>
                </a:solidFill>
                <a:latin typeface="Permanent Marker"/>
                <a:ea typeface="Permanent Marker"/>
                <a:cs typeface="Permanent Marker"/>
                <a:sym typeface="Permanent Marker"/>
              </a:rPr>
              <a:t>Y DESPRÉS…?</a:t>
            </a:r>
            <a:endParaRPr b="0" i="0" sz="3000" u="none" cap="none" strike="noStrike">
              <a:solidFill>
                <a:schemeClr val="dk1"/>
              </a:solidFill>
              <a:latin typeface="Permanent Marker"/>
              <a:ea typeface="Permanent Marker"/>
              <a:cs typeface="Permanent Marker"/>
              <a:sym typeface="Permanent Marker"/>
            </a:endParaRPr>
          </a:p>
          <a:p>
            <a:pPr indent="0" lvl="0" marL="0" marR="0" rtl="0" algn="ctr">
              <a:lnSpc>
                <a:spcPct val="115000"/>
              </a:lnSpc>
              <a:spcBef>
                <a:spcPts val="0"/>
              </a:spcBef>
              <a:spcAft>
                <a:spcPts val="0"/>
              </a:spcAft>
              <a:buClr>
                <a:srgbClr val="000000"/>
              </a:buClr>
              <a:buSzPts val="1800"/>
              <a:buFont typeface="Arial"/>
              <a:buNone/>
            </a:pPr>
            <a:r>
              <a:rPr b="0" i="0" lang="ca" sz="1800" u="none" cap="none" strike="noStrike">
                <a:solidFill>
                  <a:schemeClr val="dk1"/>
                </a:solidFill>
                <a:latin typeface="Permanent Marker"/>
                <a:ea typeface="Permanent Marker"/>
                <a:cs typeface="Permanent Marker"/>
                <a:sym typeface="Permanent Marker"/>
              </a:rPr>
              <a:t>BENEFICIS O BANCARROTA?</a:t>
            </a:r>
            <a:endParaRPr b="0" i="0" sz="1800" u="none" cap="none" strike="noStrike">
              <a:solidFill>
                <a:schemeClr val="dk1"/>
              </a:solidFill>
              <a:latin typeface="Permanent Marker"/>
              <a:ea typeface="Permanent Marker"/>
              <a:cs typeface="Permanent Marker"/>
              <a:sym typeface="Permanent Marker"/>
            </a:endParaRPr>
          </a:p>
        </p:txBody>
      </p:sp>
      <p:sp>
        <p:nvSpPr>
          <p:cNvPr id="126" name="Google Shape;126;p9"/>
          <p:cNvSpPr txBox="1"/>
          <p:nvPr/>
        </p:nvSpPr>
        <p:spPr>
          <a:xfrm>
            <a:off x="636150" y="1285300"/>
            <a:ext cx="3429000" cy="17946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Permanent Marker"/>
                <a:ea typeface="Permanent Marker"/>
                <a:cs typeface="Permanent Marker"/>
                <a:sym typeface="Permanent Marker"/>
              </a:rPr>
              <a:t>YUJU!!! TENIM BENEFICIS!</a:t>
            </a:r>
            <a:endParaRPr b="0" i="0" sz="1100" u="none" cap="none" strike="noStrike">
              <a:solidFill>
                <a:schemeClr val="dk1"/>
              </a:solidFill>
              <a:latin typeface="Permanent Marker"/>
              <a:ea typeface="Permanent Marker"/>
              <a:cs typeface="Permanent Marker"/>
              <a:sym typeface="Permanent Marker"/>
            </a:endParaRPr>
          </a:p>
          <a:p>
            <a:pPr indent="0" lvl="0" marL="0" marR="0" rtl="0" algn="just">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En aquest cas, els beneficis s’utilitzaran per a tres raons:</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1- Cobrir despeses de producció.</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2- Pagar impostos a l’Estat.</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3- Contribuir a alguna obra social.</a:t>
            </a:r>
            <a:endParaRPr b="0" i="0" sz="1100" u="none" cap="none" strike="noStrike">
              <a:solidFill>
                <a:schemeClr val="dk1"/>
              </a:solidFill>
              <a:latin typeface="Arial"/>
              <a:ea typeface="Arial"/>
              <a:cs typeface="Arial"/>
              <a:sym typeface="Arial"/>
            </a:endParaRPr>
          </a:p>
        </p:txBody>
      </p:sp>
      <p:sp>
        <p:nvSpPr>
          <p:cNvPr id="127" name="Google Shape;127;p9"/>
          <p:cNvSpPr txBox="1"/>
          <p:nvPr/>
        </p:nvSpPr>
        <p:spPr>
          <a:xfrm>
            <a:off x="5670513" y="1348400"/>
            <a:ext cx="3000000" cy="1794600"/>
          </a:xfrm>
          <a:prstGeom prst="rect">
            <a:avLst/>
          </a:prstGeom>
          <a:noFill/>
          <a:ln>
            <a:noFill/>
          </a:ln>
        </p:spPr>
        <p:txBody>
          <a:bodyPr anchorCtr="0" anchor="ctr" bIns="91425" lIns="91425" spcFirstLastPara="1" rIns="91425" wrap="square" tIns="91425">
            <a:noAutofit/>
          </a:bodyPr>
          <a:lstStyle/>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Permanent Marker"/>
                <a:ea typeface="Permanent Marker"/>
                <a:cs typeface="Permanent Marker"/>
                <a:sym typeface="Permanent Marker"/>
              </a:rPr>
              <a:t>OHHH… ESTEM EN LA “QUIEBRA”…</a:t>
            </a:r>
            <a:endParaRPr b="0" i="0" sz="1100" u="none" cap="none" strike="noStrike">
              <a:solidFill>
                <a:schemeClr val="dk1"/>
              </a:solidFill>
              <a:latin typeface="Permanent Marker"/>
              <a:ea typeface="Permanent Marker"/>
              <a:cs typeface="Permanent Marker"/>
              <a:sym typeface="Permanent Marker"/>
            </a:endParaRPr>
          </a:p>
          <a:p>
            <a:pPr indent="0" lvl="0" marL="0" marR="0" rtl="0" algn="just">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En aquest cas, no hem aconseguit els resultats esperats i hem tingut perdudes. </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Per tant, ara ens toca fer una valoració del que hem fet mal i intentar trobar alguna solució.</a:t>
            </a:r>
            <a:endParaRPr b="0" i="0" sz="1100" u="none" cap="none" strike="noStrike">
              <a:solidFill>
                <a:schemeClr val="dk1"/>
              </a:solidFill>
              <a:latin typeface="Arial"/>
              <a:ea typeface="Arial"/>
              <a:cs typeface="Arial"/>
              <a:sym typeface="Arial"/>
            </a:endParaRPr>
          </a:p>
          <a:p>
            <a:pPr indent="0" lvl="0" marL="0" marR="0" rtl="0" algn="just">
              <a:lnSpc>
                <a:spcPct val="115000"/>
              </a:lnSpc>
              <a:spcBef>
                <a:spcPts val="0"/>
              </a:spcBef>
              <a:spcAft>
                <a:spcPts val="0"/>
              </a:spcAft>
              <a:buClr>
                <a:srgbClr val="000000"/>
              </a:buClr>
              <a:buSzPts val="1100"/>
              <a:buFont typeface="Arial"/>
              <a:buNone/>
            </a:pPr>
            <a:r>
              <a:rPr b="0" i="0" lang="ca" sz="1100" u="none" cap="none" strike="noStrike">
                <a:solidFill>
                  <a:schemeClr val="dk1"/>
                </a:solidFill>
                <a:latin typeface="Arial"/>
                <a:ea typeface="Arial"/>
                <a:cs typeface="Arial"/>
                <a:sym typeface="Arial"/>
              </a:rPr>
              <a:t>I si no hi ha més remei, tancar l’empresa… </a:t>
            </a:r>
            <a:endParaRPr b="0" i="0" sz="1100" u="none" cap="none" strike="noStrike">
              <a:solidFill>
                <a:schemeClr val="dk1"/>
              </a:solidFill>
              <a:latin typeface="Arial"/>
              <a:ea typeface="Arial"/>
              <a:cs typeface="Arial"/>
              <a:sym typeface="Arial"/>
            </a:endParaRPr>
          </a:p>
        </p:txBody>
      </p:sp>
      <p:pic>
        <p:nvPicPr>
          <p:cNvPr descr="13.jpg" id="128" name="Google Shape;128;p9"/>
          <p:cNvPicPr preferRelativeResize="0"/>
          <p:nvPr/>
        </p:nvPicPr>
        <p:blipFill rotWithShape="1">
          <a:blip r:embed="rId3">
            <a:alphaModFix/>
          </a:blip>
          <a:srcRect b="0" l="0" r="0" t="0"/>
          <a:stretch/>
        </p:blipFill>
        <p:spPr>
          <a:xfrm>
            <a:off x="5744635" y="3079900"/>
            <a:ext cx="2851777" cy="2000500"/>
          </a:xfrm>
          <a:prstGeom prst="rect">
            <a:avLst/>
          </a:prstGeom>
          <a:noFill/>
          <a:ln>
            <a:noFill/>
          </a:ln>
        </p:spPr>
      </p:pic>
      <p:pic>
        <p:nvPicPr>
          <p:cNvPr descr="los-beneficios-empresariales-se-comen-a-los-salarios-en-el-reparto-de-la-tarta-nacional.jpg" id="129" name="Google Shape;129;p9"/>
          <p:cNvPicPr preferRelativeResize="0"/>
          <p:nvPr/>
        </p:nvPicPr>
        <p:blipFill rotWithShape="1">
          <a:blip r:embed="rId4">
            <a:alphaModFix/>
          </a:blip>
          <a:srcRect b="0" l="0" r="0" t="0"/>
          <a:stretch/>
        </p:blipFill>
        <p:spPr>
          <a:xfrm>
            <a:off x="505322" y="2973000"/>
            <a:ext cx="3690651" cy="20713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